
<file path=[Content_Types].xml><?xml version="1.0" encoding="utf-8"?>
<Types xmlns="http://schemas.openxmlformats.org/package/2006/content-types">
  <Default Extension="avi" ContentType="video/x-msvideo"/>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50"/>
  </p:notesMasterIdLst>
  <p:handoutMasterIdLst>
    <p:handoutMasterId r:id="rId51"/>
  </p:handoutMasterIdLst>
  <p:sldIdLst>
    <p:sldId id="466" r:id="rId2"/>
    <p:sldId id="452" r:id="rId3"/>
    <p:sldId id="456" r:id="rId4"/>
    <p:sldId id="454" r:id="rId5"/>
    <p:sldId id="453" r:id="rId6"/>
    <p:sldId id="455" r:id="rId7"/>
    <p:sldId id="457" r:id="rId8"/>
    <p:sldId id="458" r:id="rId9"/>
    <p:sldId id="459" r:id="rId10"/>
    <p:sldId id="460" r:id="rId11"/>
    <p:sldId id="461" r:id="rId12"/>
    <p:sldId id="462" r:id="rId13"/>
    <p:sldId id="463" r:id="rId14"/>
    <p:sldId id="464" r:id="rId15"/>
    <p:sldId id="431" r:id="rId16"/>
    <p:sldId id="433" r:id="rId17"/>
    <p:sldId id="432" r:id="rId18"/>
    <p:sldId id="434" r:id="rId19"/>
    <p:sldId id="435" r:id="rId20"/>
    <p:sldId id="436" r:id="rId21"/>
    <p:sldId id="437" r:id="rId22"/>
    <p:sldId id="438" r:id="rId23"/>
    <p:sldId id="439" r:id="rId24"/>
    <p:sldId id="440" r:id="rId25"/>
    <p:sldId id="369" r:id="rId26"/>
    <p:sldId id="370" r:id="rId27"/>
    <p:sldId id="441" r:id="rId28"/>
    <p:sldId id="371" r:id="rId29"/>
    <p:sldId id="372" r:id="rId30"/>
    <p:sldId id="373" r:id="rId31"/>
    <p:sldId id="374" r:id="rId32"/>
    <p:sldId id="375" r:id="rId33"/>
    <p:sldId id="402" r:id="rId34"/>
    <p:sldId id="376" r:id="rId35"/>
    <p:sldId id="410" r:id="rId36"/>
    <p:sldId id="411" r:id="rId37"/>
    <p:sldId id="398" r:id="rId38"/>
    <p:sldId id="399" r:id="rId39"/>
    <p:sldId id="400" r:id="rId40"/>
    <p:sldId id="401" r:id="rId41"/>
    <p:sldId id="403" r:id="rId42"/>
    <p:sldId id="404" r:id="rId43"/>
    <p:sldId id="405" r:id="rId44"/>
    <p:sldId id="406" r:id="rId45"/>
    <p:sldId id="407" r:id="rId46"/>
    <p:sldId id="408" r:id="rId47"/>
    <p:sldId id="443" r:id="rId48"/>
    <p:sldId id="442" r:id="rId49"/>
  </p:sldIdLst>
  <p:sldSz cx="9144000" cy="6858000" type="screen4x3"/>
  <p:notesSz cx="9931400" cy="67611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35" autoAdjust="0"/>
    <p:restoredTop sz="94660"/>
  </p:normalViewPr>
  <p:slideViewPr>
    <p:cSldViewPr snapToGrid="0">
      <p:cViewPr varScale="1">
        <p:scale>
          <a:sx n="78" d="100"/>
          <a:sy n="78" d="100"/>
        </p:scale>
        <p:origin x="1517"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4304617" cy="33827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624453" y="1"/>
            <a:ext cx="4304617" cy="338275"/>
          </a:xfrm>
          <a:prstGeom prst="rect">
            <a:avLst/>
          </a:prstGeom>
        </p:spPr>
        <p:txBody>
          <a:bodyPr vert="horz" lIns="91440" tIns="45720" rIns="91440" bIns="45720" rtlCol="0"/>
          <a:lstStyle>
            <a:lvl1pPr algn="r">
              <a:defRPr sz="1200"/>
            </a:lvl1pPr>
          </a:lstStyle>
          <a:p>
            <a:fld id="{B87589C0-A0D0-4AEA-92B4-466E2C286F44}" type="datetimeFigureOut">
              <a:rPr lang="en-US" smtClean="0"/>
              <a:pPr/>
              <a:t>5/27/2019</a:t>
            </a:fld>
            <a:endParaRPr lang="en-US"/>
          </a:p>
        </p:txBody>
      </p:sp>
      <p:sp>
        <p:nvSpPr>
          <p:cNvPr id="4" name="Footer Placeholder 3"/>
          <p:cNvSpPr>
            <a:spLocks noGrp="1"/>
          </p:cNvSpPr>
          <p:nvPr>
            <p:ph type="ftr" sz="quarter" idx="2"/>
          </p:nvPr>
        </p:nvSpPr>
        <p:spPr>
          <a:xfrm>
            <a:off x="2" y="6421809"/>
            <a:ext cx="4304617" cy="33827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624453" y="6421809"/>
            <a:ext cx="4304617" cy="338275"/>
          </a:xfrm>
          <a:prstGeom prst="rect">
            <a:avLst/>
          </a:prstGeom>
        </p:spPr>
        <p:txBody>
          <a:bodyPr vert="horz" lIns="91440" tIns="45720" rIns="91440" bIns="45720" rtlCol="0" anchor="b"/>
          <a:lstStyle>
            <a:lvl1pPr algn="r">
              <a:defRPr sz="1200"/>
            </a:lvl1pPr>
          </a:lstStyle>
          <a:p>
            <a:fld id="{42B3EAC3-64A0-402B-BC84-49D52C8BE2C7}" type="slidenum">
              <a:rPr lang="en-US" smtClean="0"/>
              <a:pPr/>
              <a:t>‹#›</a:t>
            </a:fld>
            <a:endParaRPr lang="en-US"/>
          </a:p>
        </p:txBody>
      </p:sp>
    </p:spTree>
    <p:extLst>
      <p:ext uri="{BB962C8B-B14F-4D97-AF65-F5344CB8AC3E}">
        <p14:creationId xmlns:p14="http://schemas.microsoft.com/office/powerpoint/2010/main" val="3160509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304617" cy="33827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624451" y="0"/>
            <a:ext cx="4304617" cy="338275"/>
          </a:xfrm>
          <a:prstGeom prst="rect">
            <a:avLst/>
          </a:prstGeom>
        </p:spPr>
        <p:txBody>
          <a:bodyPr vert="horz" lIns="91440" tIns="45720" rIns="91440" bIns="45720" rtlCol="0"/>
          <a:lstStyle>
            <a:lvl1pPr algn="r">
              <a:defRPr sz="1200"/>
            </a:lvl1pPr>
          </a:lstStyle>
          <a:p>
            <a:fld id="{CBC6151B-6411-45E2-9F18-35BCB4F7AA5B}" type="datetimeFigureOut">
              <a:rPr lang="en-US" smtClean="0"/>
              <a:t>5/27/2019</a:t>
            </a:fld>
            <a:endParaRPr lang="en-US"/>
          </a:p>
        </p:txBody>
      </p:sp>
      <p:sp>
        <p:nvSpPr>
          <p:cNvPr id="4" name="Slide Image Placeholder 3"/>
          <p:cNvSpPr>
            <a:spLocks noGrp="1" noRot="1" noChangeAspect="1"/>
          </p:cNvSpPr>
          <p:nvPr>
            <p:ph type="sldImg" idx="2"/>
          </p:nvPr>
        </p:nvSpPr>
        <p:spPr>
          <a:xfrm>
            <a:off x="3275013" y="506413"/>
            <a:ext cx="3381375" cy="253523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93374" y="3211985"/>
            <a:ext cx="7944654" cy="304230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6421808"/>
            <a:ext cx="4304617" cy="33827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624451" y="6421808"/>
            <a:ext cx="4304617" cy="338275"/>
          </a:xfrm>
          <a:prstGeom prst="rect">
            <a:avLst/>
          </a:prstGeom>
        </p:spPr>
        <p:txBody>
          <a:bodyPr vert="horz" lIns="91440" tIns="45720" rIns="91440" bIns="45720" rtlCol="0" anchor="b"/>
          <a:lstStyle>
            <a:lvl1pPr algn="r">
              <a:defRPr sz="1200"/>
            </a:lvl1pPr>
          </a:lstStyle>
          <a:p>
            <a:fld id="{530228E3-9327-4D91-B9C7-3FDECA4C7035}" type="slidenum">
              <a:rPr lang="en-US" smtClean="0"/>
              <a:t>‹#›</a:t>
            </a:fld>
            <a:endParaRPr lang="en-US"/>
          </a:p>
        </p:txBody>
      </p:sp>
    </p:spTree>
    <p:extLst>
      <p:ext uri="{BB962C8B-B14F-4D97-AF65-F5344CB8AC3E}">
        <p14:creationId xmlns:p14="http://schemas.microsoft.com/office/powerpoint/2010/main" val="20833852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A46BEE-5574-412B-B498-3788E435FB52}" type="slidenum">
              <a:rPr lang="en-US" smtClean="0"/>
              <a:pPr/>
              <a:t>1</a:t>
            </a:fld>
            <a:endParaRPr lang="en-US"/>
          </a:p>
        </p:txBody>
      </p:sp>
    </p:spTree>
    <p:extLst>
      <p:ext uri="{BB962C8B-B14F-4D97-AF65-F5344CB8AC3E}">
        <p14:creationId xmlns:p14="http://schemas.microsoft.com/office/powerpoint/2010/main" val="11419822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E93ACBB4-5239-48C8-9DF7-FE30AD53FB63}" type="datetimeFigureOut">
              <a:rPr lang="en-US" smtClean="0"/>
              <a:pPr/>
              <a:t>5/27/2019</a:t>
            </a:fld>
            <a:endParaRPr lang="en-US"/>
          </a:p>
        </p:txBody>
      </p:sp>
      <p:sp>
        <p:nvSpPr>
          <p:cNvPr id="8" name="Slide Number Placeholder 7"/>
          <p:cNvSpPr>
            <a:spLocks noGrp="1"/>
          </p:cNvSpPr>
          <p:nvPr>
            <p:ph type="sldNum" sz="quarter" idx="11"/>
          </p:nvPr>
        </p:nvSpPr>
        <p:spPr/>
        <p:txBody>
          <a:bodyPr/>
          <a:lstStyle/>
          <a:p>
            <a:fld id="{34CFE60A-A993-4C66-9DE0-33D0243C05FC}" type="slidenum">
              <a:rPr lang="en-US" smtClean="0"/>
              <a:pPr/>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3ACBB4-5239-48C8-9DF7-FE30AD53FB63}" type="datetimeFigureOut">
              <a:rPr lang="en-US" smtClean="0"/>
              <a:pPr/>
              <a:t>5/27/2019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CFE60A-A993-4C66-9DE0-33D0243C05F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3ACBB4-5239-48C8-9DF7-FE30AD53FB63}" type="datetimeFigureOut">
              <a:rPr lang="en-US" smtClean="0"/>
              <a:pPr/>
              <a:t>5/27/2019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CFE60A-A993-4C66-9DE0-33D0243C05F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3ACBB4-5239-48C8-9DF7-FE30AD53FB63}" type="datetimeFigureOut">
              <a:rPr lang="en-US" smtClean="0"/>
              <a:pPr/>
              <a:t>5/27/2019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CFE60A-A993-4C66-9DE0-33D0243C05F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93ACBB4-5239-48C8-9DF7-FE30AD53FB63}" type="datetimeFigureOut">
              <a:rPr lang="en-US" smtClean="0"/>
              <a:pPr/>
              <a:t>5/27/2019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CFE60A-A993-4C66-9DE0-33D0243C05FC}" type="slidenum">
              <a:rPr lang="en-US" smtClean="0"/>
              <a:pPr/>
              <a:t>‹#›</a:t>
            </a:fld>
            <a:endParaRPr lang="en-US"/>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93ACBB4-5239-48C8-9DF7-FE30AD53FB63}" type="datetimeFigureOut">
              <a:rPr lang="en-US" smtClean="0"/>
              <a:pPr/>
              <a:t>5/27/2019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CFE60A-A993-4C66-9DE0-33D0243C05FC}" type="slidenum">
              <a:rPr lang="en-US" smtClean="0"/>
              <a:pPr/>
              <a:t>‹#›</a:t>
            </a:fld>
            <a:endParaRPr lang="en-US"/>
          </a:p>
        </p:txBody>
      </p:sp>
      <p:sp>
        <p:nvSpPr>
          <p:cNvPr id="9" name="Content Placeholder 8"/>
          <p:cNvSpPr>
            <a:spLocks noGrp="1"/>
          </p:cNvSpPr>
          <p:nvPr>
            <p:ph sz="quarter" idx="13"/>
          </p:nvPr>
        </p:nvSpPr>
        <p:spPr>
          <a:xfrm>
            <a:off x="365760" y="1600200"/>
            <a:ext cx="4041648" cy="4526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E93ACBB4-5239-48C8-9DF7-FE30AD53FB63}" type="datetimeFigureOut">
              <a:rPr lang="en-US" smtClean="0"/>
              <a:pPr/>
              <a:t>5/27/2019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CFE60A-A993-4C66-9DE0-33D0243C05FC}" type="slidenum">
              <a:rPr lang="en-US" smtClean="0"/>
              <a:pPr/>
              <a:t>‹#›</a:t>
            </a:fld>
            <a:endParaRPr lang="en-US"/>
          </a:p>
        </p:txBody>
      </p:sp>
      <p:sp>
        <p:nvSpPr>
          <p:cNvPr id="11" name="Content Placeholder 10"/>
          <p:cNvSpPr>
            <a:spLocks noGrp="1"/>
          </p:cNvSpPr>
          <p:nvPr>
            <p:ph sz="quarter" idx="13"/>
          </p:nvPr>
        </p:nvSpPr>
        <p:spPr>
          <a:xfrm>
            <a:off x="457200" y="2212848"/>
            <a:ext cx="4041648"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93ACBB4-5239-48C8-9DF7-FE30AD53FB63}" type="datetimeFigureOut">
              <a:rPr lang="en-US" smtClean="0"/>
              <a:pPr/>
              <a:t>5/27/2019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CFE60A-A993-4C66-9DE0-33D0243C05F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3ACBB4-5239-48C8-9DF7-FE30AD53FB63}" type="datetimeFigureOut">
              <a:rPr lang="en-US" smtClean="0"/>
              <a:pPr/>
              <a:t>5/27/2019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CFE60A-A993-4C66-9DE0-33D0243C05F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93ACBB4-5239-48C8-9DF7-FE30AD53FB63}" type="datetimeFigureOut">
              <a:rPr lang="en-US" smtClean="0"/>
              <a:pPr/>
              <a:t>5/27/2019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CFE60A-A993-4C66-9DE0-33D0243C05F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93ACBB4-5239-48C8-9DF7-FE30AD53FB63}" type="datetimeFigureOut">
              <a:rPr lang="en-US" smtClean="0"/>
              <a:pPr/>
              <a:t>5/27/2019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CFE60A-A993-4C66-9DE0-33D0243C05F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E93ACBB4-5239-48C8-9DF7-FE30AD53FB63}" type="datetimeFigureOut">
              <a:rPr lang="en-US" smtClean="0"/>
              <a:pPr/>
              <a:t>5/27/2019</a:t>
            </a:fld>
            <a:endParaRPr lang="en-US"/>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n-US"/>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34CFE60A-A993-4C66-9DE0-33D0243C05FC}" type="slidenum">
              <a:rPr lang="en-US" smtClean="0"/>
              <a:pPr/>
              <a:t>‹#›</a:t>
            </a:fld>
            <a:endParaRPr lang="en-US"/>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9.emf"/></Relationships>
</file>

<file path=ppt/slides/_rels/slide36.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1.emf"/></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47.png"/><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avi"/><Relationship Id="rId1" Type="http://schemas.microsoft.com/office/2007/relationships/media" Target="../media/media2.avi"/><Relationship Id="rId5" Type="http://schemas.openxmlformats.org/officeDocument/2006/relationships/image" Target="../media/image48.png"/><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avi"/><Relationship Id="rId1" Type="http://schemas.microsoft.com/office/2007/relationships/media" Target="../media/media3.avi"/><Relationship Id="rId5" Type="http://schemas.openxmlformats.org/officeDocument/2006/relationships/image" Target="../media/image49.png"/><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avi"/><Relationship Id="rId1" Type="http://schemas.microsoft.com/office/2007/relationships/media" Target="../media/media4.avi"/><Relationship Id="rId5" Type="http://schemas.openxmlformats.org/officeDocument/2006/relationships/image" Target="../media/image50.png"/><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image" Target="../media/image51.tif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0331" y="0"/>
            <a:ext cx="8863338" cy="6803178"/>
          </a:xfrm>
          <a:prstGeom prst="rect">
            <a:avLst/>
          </a:prstGeom>
        </p:spPr>
      </p:pic>
      <p:sp>
        <p:nvSpPr>
          <p:cNvPr id="1026" name="Text Box 2"/>
          <p:cNvSpPr txBox="1">
            <a:spLocks noChangeArrowheads="1"/>
          </p:cNvSpPr>
          <p:nvPr/>
        </p:nvSpPr>
        <p:spPr bwMode="auto">
          <a:xfrm>
            <a:off x="1447800" y="4377013"/>
            <a:ext cx="6037729" cy="632478"/>
          </a:xfrm>
          <a:prstGeom prst="rect">
            <a:avLst/>
          </a:prstGeom>
          <a:solidFill>
            <a:srgbClr val="FFFFFF"/>
          </a:solidFill>
          <a:ln w="9525">
            <a:solidFill>
              <a:srgbClr val="2E74B5"/>
            </a:solidFill>
            <a:prstDash val="dash"/>
            <a:miter lim="800000"/>
            <a:headEnd/>
            <a:tailEnd/>
          </a:ln>
        </p:spPr>
        <p:txBody>
          <a:bodyPr vert="horz" wrap="square" lIns="91440" tIns="45720" rIns="91440" bIns="45720" numCol="1" anchor="t" anchorCtr="0" compatLnSpc="1">
            <a:prstTxWarp prst="textNoShape">
              <a:avLst/>
            </a:prstTxWarp>
          </a:bodyPr>
          <a:lstStyle/>
          <a:p>
            <a:pPr lvl="0" algn="ctr" fontAlgn="base">
              <a:spcBef>
                <a:spcPct val="0"/>
              </a:spcBef>
              <a:spcAft>
                <a:spcPts val="1000"/>
              </a:spcAft>
            </a:pPr>
            <a:r>
              <a:rPr lang="bs-Latn-BA" sz="1100" dirty="0"/>
              <a:t>This project has been funded with support from the European Commission. This publication reflects the views only of the author, and the Commission cannot be held responsible for any use which may be made of the information contained therein</a:t>
            </a:r>
            <a:r>
              <a:rPr lang="en-US" sz="1100" dirty="0"/>
              <a:t>.</a:t>
            </a:r>
          </a:p>
        </p:txBody>
      </p:sp>
      <p:sp>
        <p:nvSpPr>
          <p:cNvPr id="7" name="Subtitle 2"/>
          <p:cNvSpPr>
            <a:spLocks noGrp="1"/>
          </p:cNvSpPr>
          <p:nvPr>
            <p:ph type="subTitle" idx="1"/>
          </p:nvPr>
        </p:nvSpPr>
        <p:spPr>
          <a:xfrm>
            <a:off x="727587" y="1347019"/>
            <a:ext cx="7596142" cy="1303110"/>
          </a:xfrm>
        </p:spPr>
        <p:txBody>
          <a:bodyPr>
            <a:noAutofit/>
          </a:bodyPr>
          <a:lstStyle/>
          <a:p>
            <a:r>
              <a:rPr lang="en-US" sz="2600" b="1" dirty="0">
                <a:solidFill>
                  <a:schemeClr val="accent1">
                    <a:lumMod val="75000"/>
                  </a:schemeClr>
                </a:solidFill>
                <a:effectLst>
                  <a:outerShdw blurRad="38100" dist="38100" dir="2700000" algn="tl">
                    <a:srgbClr val="000000">
                      <a:alpha val="43137"/>
                    </a:srgbClr>
                  </a:outerShdw>
                </a:effectLst>
                <a:latin typeface="Calibri Light" pitchFamily="34" charset="0"/>
                <a:cs typeface="Calibri Light" pitchFamily="34" charset="0"/>
              </a:rPr>
              <a:t>Implementation of EU Floods directive. </a:t>
            </a:r>
          </a:p>
          <a:p>
            <a:pPr>
              <a:spcBef>
                <a:spcPts val="0"/>
              </a:spcBef>
            </a:pPr>
            <a:r>
              <a:rPr lang="en-US" sz="2600" b="1" dirty="0">
                <a:solidFill>
                  <a:schemeClr val="accent1">
                    <a:lumMod val="75000"/>
                  </a:schemeClr>
                </a:solidFill>
                <a:effectLst>
                  <a:outerShdw blurRad="38100" dist="38100" dir="2700000" algn="tl">
                    <a:srgbClr val="000000">
                      <a:alpha val="43137"/>
                    </a:srgbClr>
                  </a:outerShdw>
                </a:effectLst>
                <a:latin typeface="Calibri Light" pitchFamily="34" charset="0"/>
                <a:cs typeface="Calibri Light" pitchFamily="34" charset="0"/>
              </a:rPr>
              <a:t>Hydrological and hydraulic modeling for the needs of the Flood Hazard and Flood Risk Mapping in Bulgaria</a:t>
            </a:r>
            <a:endParaRPr lang="bs-Latn-BA" sz="2600" b="1" dirty="0">
              <a:solidFill>
                <a:schemeClr val="accent1">
                  <a:lumMod val="75000"/>
                </a:schemeClr>
              </a:solidFill>
              <a:effectLst>
                <a:outerShdw blurRad="38100" dist="38100" dir="2700000" algn="tl">
                  <a:srgbClr val="000000">
                    <a:alpha val="43137"/>
                  </a:srgbClr>
                </a:outerShdw>
              </a:effectLst>
              <a:latin typeface="Calibri Light" pitchFamily="34" charset="0"/>
              <a:cs typeface="Calibri Light" pitchFamily="34" charset="0"/>
            </a:endParaRPr>
          </a:p>
        </p:txBody>
      </p:sp>
      <p:sp>
        <p:nvSpPr>
          <p:cNvPr id="8" name="Title 1"/>
          <p:cNvSpPr txBox="1">
            <a:spLocks/>
          </p:cNvSpPr>
          <p:nvPr/>
        </p:nvSpPr>
        <p:spPr>
          <a:xfrm>
            <a:off x="551329" y="2643317"/>
            <a:ext cx="7772400"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b="1" dirty="0">
                <a:solidFill>
                  <a:schemeClr val="accent1">
                    <a:lumMod val="75000"/>
                  </a:schemeClr>
                </a:solidFill>
                <a:latin typeface="Calibri Light" pitchFamily="34" charset="0"/>
                <a:cs typeface="Calibri Light" pitchFamily="34" charset="0"/>
              </a:rPr>
              <a:t>Vladimir </a:t>
            </a:r>
            <a:r>
              <a:rPr lang="en-US" sz="1800" b="1" dirty="0" err="1">
                <a:solidFill>
                  <a:schemeClr val="accent1">
                    <a:lumMod val="75000"/>
                  </a:schemeClr>
                </a:solidFill>
                <a:latin typeface="Calibri Light" pitchFamily="34" charset="0"/>
                <a:cs typeface="Calibri Light" pitchFamily="34" charset="0"/>
              </a:rPr>
              <a:t>Kukurin</a:t>
            </a:r>
            <a:r>
              <a:rPr lang="en-US" sz="1800" b="1" dirty="0">
                <a:solidFill>
                  <a:schemeClr val="accent1">
                    <a:lumMod val="75000"/>
                  </a:schemeClr>
                </a:solidFill>
                <a:latin typeface="Calibri Light" pitchFamily="34" charset="0"/>
                <a:cs typeface="Calibri Light" pitchFamily="34" charset="0"/>
              </a:rPr>
              <a:t>, Assist. Prof., PhD. </a:t>
            </a:r>
            <a:r>
              <a:rPr lang="en-US" sz="1800" b="1" dirty="0" err="1">
                <a:solidFill>
                  <a:schemeClr val="accent1">
                    <a:lumMod val="75000"/>
                  </a:schemeClr>
                </a:solidFill>
                <a:latin typeface="Calibri Light" pitchFamily="34" charset="0"/>
                <a:cs typeface="Calibri Light" pitchFamily="34" charset="0"/>
              </a:rPr>
              <a:t>Dipl-Ing</a:t>
            </a:r>
            <a:endParaRPr lang="en-US" sz="1800" b="1" dirty="0">
              <a:solidFill>
                <a:schemeClr val="accent1">
                  <a:lumMod val="75000"/>
                </a:schemeClr>
              </a:solidFill>
              <a:latin typeface="Calibri Light" pitchFamily="34" charset="0"/>
              <a:cs typeface="Calibri Light" pitchFamily="34" charset="0"/>
            </a:endParaRPr>
          </a:p>
          <a:p>
            <a:r>
              <a:rPr lang="en-US" sz="1800" dirty="0">
                <a:solidFill>
                  <a:schemeClr val="accent1">
                    <a:lumMod val="75000"/>
                  </a:schemeClr>
                </a:solidFill>
                <a:latin typeface="Calibri Light" pitchFamily="34" charset="0"/>
                <a:cs typeface="Calibri Light" pitchFamily="34" charset="0"/>
              </a:rPr>
              <a:t>University of Architecture, Civil Engineering and Geodesy – Sofia</a:t>
            </a:r>
          </a:p>
        </p:txBody>
      </p:sp>
      <p:sp>
        <p:nvSpPr>
          <p:cNvPr id="9" name="Title 1"/>
          <p:cNvSpPr txBox="1">
            <a:spLocks/>
          </p:cNvSpPr>
          <p:nvPr/>
        </p:nvSpPr>
        <p:spPr>
          <a:xfrm>
            <a:off x="324465" y="3481517"/>
            <a:ext cx="8416412" cy="90446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a:solidFill>
                  <a:schemeClr val="accent1">
                    <a:lumMod val="75000"/>
                  </a:schemeClr>
                </a:solidFill>
                <a:latin typeface="Calibri Light" panose="020F0302020204030204" pitchFamily="34" charset="0"/>
                <a:cs typeface="Calibri Light" pitchFamily="34" charset="0"/>
              </a:rPr>
              <a:t>Theme-based Staff Training in </a:t>
            </a:r>
            <a:r>
              <a:rPr lang="en-US" sz="1800" dirty="0" err="1">
                <a:solidFill>
                  <a:schemeClr val="accent1">
                    <a:lumMod val="75000"/>
                  </a:schemeClr>
                </a:solidFill>
                <a:latin typeface="Calibri Light" panose="020F0302020204030204" pitchFamily="34" charset="0"/>
                <a:cs typeface="Calibri Light" pitchFamily="34" charset="0"/>
              </a:rPr>
              <a:t>UACEG</a:t>
            </a:r>
            <a:r>
              <a:rPr lang="bg-BG" sz="1800" dirty="0">
                <a:solidFill>
                  <a:schemeClr val="accent1">
                    <a:lumMod val="75000"/>
                  </a:schemeClr>
                </a:solidFill>
                <a:latin typeface="Calibri Light" panose="020F0302020204030204" pitchFamily="34" charset="0"/>
                <a:cs typeface="Calibri Light" pitchFamily="34" charset="0"/>
              </a:rPr>
              <a:t>.</a:t>
            </a:r>
            <a:r>
              <a:rPr lang="en-US" sz="1800" dirty="0">
                <a:solidFill>
                  <a:schemeClr val="accent1">
                    <a:lumMod val="75000"/>
                  </a:schemeClr>
                </a:solidFill>
                <a:latin typeface="Calibri Light" panose="020F0302020204030204" pitchFamily="34" charset="0"/>
                <a:cs typeface="Calibri Light" pitchFamily="34" charset="0"/>
              </a:rPr>
              <a:t> </a:t>
            </a:r>
            <a:endParaRPr lang="bg-BG" sz="1800" dirty="0">
              <a:solidFill>
                <a:schemeClr val="accent1">
                  <a:lumMod val="75000"/>
                </a:schemeClr>
              </a:solidFill>
              <a:latin typeface="Calibri Light" panose="020F0302020204030204" pitchFamily="34" charset="0"/>
              <a:cs typeface="Calibri Light" pitchFamily="34" charset="0"/>
            </a:endParaRPr>
          </a:p>
          <a:p>
            <a:r>
              <a:rPr lang="en-US" sz="1800" i="1" dirty="0">
                <a:solidFill>
                  <a:schemeClr val="accent1">
                    <a:lumMod val="75000"/>
                  </a:schemeClr>
                </a:solidFill>
                <a:latin typeface="Calibri Light" panose="020F0302020204030204" pitchFamily="34" charset="0"/>
                <a:cs typeface="Calibri Light" panose="020F0302020204030204" pitchFamily="34" charset="0"/>
              </a:rPr>
              <a:t>Reflection of the water policies in the education: insights form the Bulgarian experience</a:t>
            </a:r>
            <a:endParaRPr lang="bg-BG" sz="1800" i="1" dirty="0">
              <a:solidFill>
                <a:schemeClr val="accent1">
                  <a:lumMod val="75000"/>
                </a:schemeClr>
              </a:solidFill>
              <a:latin typeface="Calibri Light" panose="020F0302020204030204" pitchFamily="34" charset="0"/>
              <a:cs typeface="Calibri Light" panose="020F0302020204030204" pitchFamily="34" charset="0"/>
            </a:endParaRPr>
          </a:p>
          <a:p>
            <a:r>
              <a:rPr lang="en-US" sz="1800" dirty="0">
                <a:solidFill>
                  <a:schemeClr val="accent1">
                    <a:lumMod val="75000"/>
                  </a:schemeClr>
                </a:solidFill>
                <a:latin typeface="Calibri Light" panose="020F0302020204030204" pitchFamily="34" charset="0"/>
                <a:cs typeface="Calibri Light" pitchFamily="34" charset="0"/>
              </a:rPr>
              <a:t>Sofia</a:t>
            </a:r>
            <a:r>
              <a:rPr lang="sr-Latn-BA" sz="1800" dirty="0">
                <a:solidFill>
                  <a:schemeClr val="accent1">
                    <a:lumMod val="75000"/>
                  </a:schemeClr>
                </a:solidFill>
                <a:latin typeface="Calibri Light" panose="020F0302020204030204" pitchFamily="34" charset="0"/>
                <a:cs typeface="Calibri Light" pitchFamily="34" charset="0"/>
              </a:rPr>
              <a:t>/ </a:t>
            </a:r>
            <a:r>
              <a:rPr lang="en-GB" sz="1800" dirty="0">
                <a:solidFill>
                  <a:schemeClr val="accent1">
                    <a:lumMod val="75000"/>
                  </a:schemeClr>
                </a:solidFill>
                <a:latin typeface="Calibri Light" panose="020F0302020204030204" pitchFamily="34" charset="0"/>
                <a:cs typeface="Calibri Light" pitchFamily="34" charset="0"/>
              </a:rPr>
              <a:t>29-31.05.2019</a:t>
            </a:r>
            <a:endParaRPr lang="bs-Latn-BA" sz="1800" dirty="0">
              <a:solidFill>
                <a:schemeClr val="accent1">
                  <a:lumMod val="75000"/>
                </a:schemeClr>
              </a:solidFill>
              <a:latin typeface="Calibri Light" panose="020F0302020204030204" pitchFamily="34" charset="0"/>
              <a:cs typeface="Calibri Light" pitchFamily="34" charset="0"/>
            </a:endParaRPr>
          </a:p>
        </p:txBody>
      </p:sp>
    </p:spTree>
    <p:extLst>
      <p:ext uri="{BB962C8B-B14F-4D97-AF65-F5344CB8AC3E}">
        <p14:creationId xmlns:p14="http://schemas.microsoft.com/office/powerpoint/2010/main" val="717188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75" y="-36513"/>
            <a:ext cx="9175750" cy="6931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ontent Placeholder 2"/>
          <p:cNvSpPr txBox="1">
            <a:spLocks/>
          </p:cNvSpPr>
          <p:nvPr/>
        </p:nvSpPr>
        <p:spPr>
          <a:xfrm>
            <a:off x="5734050" y="2196408"/>
            <a:ext cx="3105150" cy="2159691"/>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150000"/>
              </a:lnSpc>
              <a:spcBef>
                <a:spcPct val="20000"/>
              </a:spcBef>
              <a:spcAft>
                <a:spcPts val="0"/>
              </a:spcAft>
              <a:buClrTx/>
              <a:buSzTx/>
              <a:tabLst/>
              <a:defRPr/>
            </a:pPr>
            <a:r>
              <a:rPr lang="en-US" sz="2000" dirty="0">
                <a:solidFill>
                  <a:srgbClr val="0070C0"/>
                </a:solidFill>
                <a:latin typeface="+mj-lt"/>
              </a:rPr>
              <a:t>Physical hydraulic</a:t>
            </a:r>
            <a:endParaRPr lang="bg-BG" sz="2000" dirty="0">
              <a:solidFill>
                <a:srgbClr val="0070C0"/>
              </a:solidFill>
              <a:latin typeface="+mj-lt"/>
            </a:endParaRPr>
          </a:p>
          <a:p>
            <a:pPr marL="228600" marR="0" lvl="0" indent="-228600" algn="l" defTabSz="914400" rtl="0" eaLnBrk="1" fontAlgn="auto" latinLnBrk="0" hangingPunct="1">
              <a:lnSpc>
                <a:spcPct val="150000"/>
              </a:lnSpc>
              <a:spcBef>
                <a:spcPct val="20000"/>
              </a:spcBef>
              <a:spcAft>
                <a:spcPts val="0"/>
              </a:spcAft>
              <a:buClrTx/>
              <a:buSzTx/>
              <a:tabLst/>
              <a:defRPr/>
            </a:pPr>
            <a:r>
              <a:rPr lang="en-US" sz="2000" dirty="0">
                <a:solidFill>
                  <a:srgbClr val="0070C0"/>
                </a:solidFill>
                <a:latin typeface="+mj-lt"/>
              </a:rPr>
              <a:t>modeling</a:t>
            </a:r>
          </a:p>
          <a:p>
            <a:pPr marL="685800" lvl="1" indent="-228600">
              <a:lnSpc>
                <a:spcPct val="150000"/>
              </a:lnSpc>
              <a:spcBef>
                <a:spcPct val="20000"/>
              </a:spcBef>
            </a:pPr>
            <a:endParaRPr lang="en-US" sz="2000" dirty="0">
              <a:solidFill>
                <a:schemeClr val="tx1">
                  <a:lumMod val="50000"/>
                  <a:lumOff val="50000"/>
                </a:schemeClr>
              </a:solidFill>
              <a:latin typeface="+mj-lt"/>
            </a:endParaRPr>
          </a:p>
          <a:p>
            <a:pPr marL="685800" lvl="1" indent="-228600">
              <a:lnSpc>
                <a:spcPct val="150000"/>
              </a:lnSpc>
              <a:spcBef>
                <a:spcPct val="20000"/>
              </a:spcBef>
              <a:buFont typeface="Arial" pitchFamily="34" charset="0"/>
              <a:buChar char="•"/>
            </a:pPr>
            <a:endParaRPr lang="de-AT" sz="2000" dirty="0">
              <a:solidFill>
                <a:schemeClr val="tx1">
                  <a:lumMod val="50000"/>
                  <a:lumOff val="50000"/>
                </a:schemeClr>
              </a:solidFill>
              <a:latin typeface="+mj-lt"/>
            </a:endParaRPr>
          </a:p>
          <a:p>
            <a:pPr marL="228600" lvl="0" indent="-228600">
              <a:lnSpc>
                <a:spcPct val="150000"/>
              </a:lnSpc>
              <a:spcBef>
                <a:spcPct val="20000"/>
              </a:spcBef>
            </a:pPr>
            <a:endParaRPr lang="en-US" sz="2000" dirty="0">
              <a:solidFill>
                <a:schemeClr val="tx1">
                  <a:lumMod val="50000"/>
                  <a:lumOff val="50000"/>
                </a:schemeClr>
              </a:solidFill>
              <a:latin typeface="+mj-lt"/>
            </a:endParaRPr>
          </a:p>
          <a:p>
            <a:pPr marL="228600" marR="0" lvl="0" indent="-228600" algn="l" defTabSz="914400" rtl="0" eaLnBrk="1" fontAlgn="auto" latinLnBrk="0" hangingPunct="1">
              <a:lnSpc>
                <a:spcPct val="150000"/>
              </a:lnSpc>
              <a:spcBef>
                <a:spcPct val="20000"/>
              </a:spcBef>
              <a:spcAft>
                <a:spcPts val="0"/>
              </a:spcAft>
              <a:buClrTx/>
              <a:buSzTx/>
              <a:buFont typeface="Arial" pitchFamily="34" charset="0"/>
              <a:buNone/>
              <a:tabLst/>
              <a:defRPr/>
            </a:pPr>
            <a:endParaRPr kumimoji="0" lang="en-US" sz="2400" b="1" i="0" u="none" strike="noStrike" kern="1200" cap="none" spc="0" normalizeH="0" baseline="0" noProof="0" dirty="0">
              <a:ln>
                <a:noFill/>
              </a:ln>
              <a:solidFill>
                <a:srgbClr val="0070C0"/>
              </a:solidFill>
              <a:effectLst>
                <a:outerShdw blurRad="38100" dist="38100" dir="2700000" algn="tl">
                  <a:srgbClr val="C0C0C0"/>
                </a:outerShdw>
              </a:effectLst>
              <a:uLnTx/>
              <a:uFillTx/>
              <a:latin typeface="+mj-lt"/>
              <a:ea typeface="+mn-ea"/>
              <a:cs typeface="+mn-cs"/>
            </a:endParaRPr>
          </a:p>
          <a:p>
            <a:pPr marL="228600" marR="0" lvl="0" indent="-228600" algn="l" defTabSz="914400" rtl="0" eaLnBrk="1" fontAlgn="auto" latinLnBrk="0" hangingPunct="1">
              <a:lnSpc>
                <a:spcPct val="150000"/>
              </a:lnSpc>
              <a:spcBef>
                <a:spcPct val="20000"/>
              </a:spcBef>
              <a:spcAft>
                <a:spcPts val="0"/>
              </a:spcAft>
              <a:buClrTx/>
              <a:buSzTx/>
              <a:buFont typeface="Arial" pitchFamily="34" charset="0"/>
              <a:buNone/>
              <a:tabLst/>
              <a:defRPr/>
            </a:pPr>
            <a:endParaRPr kumimoji="0" lang="en-US" sz="2000" b="0" i="0" u="none" strike="noStrike" kern="1200" cap="none" spc="0" normalizeH="0" baseline="0" noProof="0" dirty="0">
              <a:ln>
                <a:noFill/>
              </a:ln>
              <a:solidFill>
                <a:schemeClr val="tx1">
                  <a:lumMod val="50000"/>
                  <a:lumOff val="50000"/>
                </a:schemeClr>
              </a:solidFill>
              <a:effectLst/>
              <a:uLnTx/>
              <a:uFillTx/>
              <a:latin typeface="+mj-lt"/>
              <a:ea typeface="+mn-ea"/>
              <a:cs typeface="+mn-cs"/>
            </a:endParaRPr>
          </a:p>
        </p:txBody>
      </p:sp>
      <p:pic>
        <p:nvPicPr>
          <p:cNvPr id="7170" name="Picture 2" descr="M:\Backup\Vlado\snimki_obekti\katedra - za jubilej\katedra hidravlika\10.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2076" y="2196409"/>
            <a:ext cx="5468052" cy="3950392"/>
          </a:xfrm>
          <a:prstGeom prst="rect">
            <a:avLst/>
          </a:prstGeom>
          <a:noFill/>
        </p:spPr>
      </p:pic>
      <p:sp>
        <p:nvSpPr>
          <p:cNvPr id="13" name="Title 1"/>
          <p:cNvSpPr>
            <a:spLocks noGrp="1"/>
          </p:cNvSpPr>
          <p:nvPr>
            <p:ph type="title"/>
          </p:nvPr>
        </p:nvSpPr>
        <p:spPr>
          <a:xfrm>
            <a:off x="457200" y="558800"/>
            <a:ext cx="8229600" cy="1600200"/>
          </a:xfrm>
        </p:spPr>
        <p:txBody>
          <a:bodyPr/>
          <a:lstStyle/>
          <a:p>
            <a:r>
              <a:rPr lang="en-US" sz="4400" dirty="0">
                <a:latin typeface="+mj-lt"/>
              </a:rPr>
              <a:t>Department of Hydraulics and Hydrology</a:t>
            </a:r>
          </a:p>
        </p:txBody>
      </p:sp>
    </p:spTree>
    <p:extLst>
      <p:ext uri="{BB962C8B-B14F-4D97-AF65-F5344CB8AC3E}">
        <p14:creationId xmlns:p14="http://schemas.microsoft.com/office/powerpoint/2010/main" val="1134480318"/>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75" y="-36513"/>
            <a:ext cx="9175750" cy="6931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ontent Placeholder 2"/>
          <p:cNvSpPr txBox="1">
            <a:spLocks/>
          </p:cNvSpPr>
          <p:nvPr/>
        </p:nvSpPr>
        <p:spPr>
          <a:xfrm>
            <a:off x="4572000" y="2146299"/>
            <a:ext cx="3867150" cy="164465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150000"/>
              </a:lnSpc>
              <a:spcBef>
                <a:spcPct val="20000"/>
              </a:spcBef>
              <a:spcAft>
                <a:spcPts val="0"/>
              </a:spcAft>
              <a:buClrTx/>
              <a:buSzTx/>
              <a:tabLst/>
              <a:defRPr/>
            </a:pPr>
            <a:r>
              <a:rPr lang="en-US" sz="2000" dirty="0">
                <a:solidFill>
                  <a:srgbClr val="0070C0"/>
                </a:solidFill>
                <a:latin typeface="+mj-lt"/>
              </a:rPr>
              <a:t>Physical hydraulic modeling</a:t>
            </a:r>
          </a:p>
          <a:p>
            <a:pPr marL="685800" lvl="1" indent="-228600">
              <a:lnSpc>
                <a:spcPct val="150000"/>
              </a:lnSpc>
              <a:spcBef>
                <a:spcPct val="20000"/>
              </a:spcBef>
            </a:pPr>
            <a:endParaRPr lang="en-US" sz="2000" dirty="0">
              <a:solidFill>
                <a:schemeClr val="tx1">
                  <a:lumMod val="50000"/>
                  <a:lumOff val="50000"/>
                </a:schemeClr>
              </a:solidFill>
              <a:latin typeface="+mj-lt"/>
            </a:endParaRPr>
          </a:p>
          <a:p>
            <a:pPr marL="685800" lvl="1" indent="-228600">
              <a:lnSpc>
                <a:spcPct val="150000"/>
              </a:lnSpc>
              <a:spcBef>
                <a:spcPct val="20000"/>
              </a:spcBef>
              <a:buFont typeface="Arial" pitchFamily="34" charset="0"/>
              <a:buChar char="•"/>
            </a:pPr>
            <a:endParaRPr lang="de-AT" sz="2000" dirty="0">
              <a:solidFill>
                <a:schemeClr val="tx1">
                  <a:lumMod val="50000"/>
                  <a:lumOff val="50000"/>
                </a:schemeClr>
              </a:solidFill>
              <a:latin typeface="+mj-lt"/>
            </a:endParaRPr>
          </a:p>
          <a:p>
            <a:pPr marL="228600" lvl="0" indent="-228600">
              <a:lnSpc>
                <a:spcPct val="150000"/>
              </a:lnSpc>
              <a:spcBef>
                <a:spcPct val="20000"/>
              </a:spcBef>
            </a:pPr>
            <a:endParaRPr lang="en-US" sz="2000" dirty="0">
              <a:solidFill>
                <a:schemeClr val="tx1">
                  <a:lumMod val="50000"/>
                  <a:lumOff val="50000"/>
                </a:schemeClr>
              </a:solidFill>
              <a:latin typeface="+mj-lt"/>
            </a:endParaRPr>
          </a:p>
          <a:p>
            <a:pPr marL="228600" marR="0" lvl="0" indent="-228600" algn="l" defTabSz="914400" rtl="0" eaLnBrk="1" fontAlgn="auto" latinLnBrk="0" hangingPunct="1">
              <a:lnSpc>
                <a:spcPct val="150000"/>
              </a:lnSpc>
              <a:spcBef>
                <a:spcPct val="20000"/>
              </a:spcBef>
              <a:spcAft>
                <a:spcPts val="0"/>
              </a:spcAft>
              <a:buClrTx/>
              <a:buSzTx/>
              <a:buFont typeface="Arial" pitchFamily="34" charset="0"/>
              <a:buNone/>
              <a:tabLst/>
              <a:defRPr/>
            </a:pPr>
            <a:endParaRPr kumimoji="0" lang="en-US" sz="2400" b="1" i="0" u="none" strike="noStrike" kern="1200" cap="none" spc="0" normalizeH="0" baseline="0" noProof="0" dirty="0">
              <a:ln>
                <a:noFill/>
              </a:ln>
              <a:solidFill>
                <a:srgbClr val="0070C0"/>
              </a:solidFill>
              <a:effectLst>
                <a:outerShdw blurRad="38100" dist="38100" dir="2700000" algn="tl">
                  <a:srgbClr val="C0C0C0"/>
                </a:outerShdw>
              </a:effectLst>
              <a:uLnTx/>
              <a:uFillTx/>
              <a:latin typeface="+mj-lt"/>
              <a:ea typeface="+mn-ea"/>
              <a:cs typeface="+mn-cs"/>
            </a:endParaRPr>
          </a:p>
          <a:p>
            <a:pPr marL="228600" marR="0" lvl="0" indent="-228600" algn="l" defTabSz="914400" rtl="0" eaLnBrk="1" fontAlgn="auto" latinLnBrk="0" hangingPunct="1">
              <a:lnSpc>
                <a:spcPct val="150000"/>
              </a:lnSpc>
              <a:spcBef>
                <a:spcPct val="20000"/>
              </a:spcBef>
              <a:spcAft>
                <a:spcPts val="0"/>
              </a:spcAft>
              <a:buClrTx/>
              <a:buSzTx/>
              <a:buFont typeface="Arial" pitchFamily="34" charset="0"/>
              <a:buNone/>
              <a:tabLst/>
              <a:defRPr/>
            </a:pPr>
            <a:endParaRPr kumimoji="0" lang="en-US" sz="2000" b="0" i="0" u="none" strike="noStrike" kern="1200" cap="none" spc="0" normalizeH="0" baseline="0" noProof="0" dirty="0">
              <a:ln>
                <a:noFill/>
              </a:ln>
              <a:solidFill>
                <a:schemeClr val="tx1">
                  <a:lumMod val="50000"/>
                  <a:lumOff val="50000"/>
                </a:schemeClr>
              </a:solidFill>
              <a:effectLst/>
              <a:uLnTx/>
              <a:uFillTx/>
              <a:latin typeface="+mj-lt"/>
              <a:ea typeface="+mn-ea"/>
              <a:cs typeface="+mn-cs"/>
            </a:endParaRPr>
          </a:p>
        </p:txBody>
      </p:sp>
      <p:pic>
        <p:nvPicPr>
          <p:cNvPr id="8194" name="Picture 2" descr="M:\Backup\Vlado\snimki_obekti\katedra - za jubilej\katedra hidravlika\12.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0389" y="2091638"/>
            <a:ext cx="2855911" cy="4029762"/>
          </a:xfrm>
          <a:prstGeom prst="rect">
            <a:avLst/>
          </a:prstGeom>
          <a:noFill/>
        </p:spPr>
      </p:pic>
      <p:pic>
        <p:nvPicPr>
          <p:cNvPr id="8195" name="Picture 3" descr="M:\Backup\Vlado\snimki_obekti\katedra - za jubilej\katedra hidravlika\14.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23496" y="2968624"/>
            <a:ext cx="4750604" cy="3152776"/>
          </a:xfrm>
          <a:prstGeom prst="rect">
            <a:avLst/>
          </a:prstGeom>
          <a:noFill/>
        </p:spPr>
      </p:pic>
      <p:sp>
        <p:nvSpPr>
          <p:cNvPr id="14" name="Title 1"/>
          <p:cNvSpPr>
            <a:spLocks noGrp="1"/>
          </p:cNvSpPr>
          <p:nvPr>
            <p:ph type="title"/>
          </p:nvPr>
        </p:nvSpPr>
        <p:spPr>
          <a:xfrm>
            <a:off x="457200" y="558800"/>
            <a:ext cx="8229600" cy="1600200"/>
          </a:xfrm>
        </p:spPr>
        <p:txBody>
          <a:bodyPr/>
          <a:lstStyle/>
          <a:p>
            <a:r>
              <a:rPr lang="en-US" sz="4400" dirty="0">
                <a:latin typeface="+mj-lt"/>
              </a:rPr>
              <a:t>Department of Hydraulics and Hydrology</a:t>
            </a:r>
          </a:p>
        </p:txBody>
      </p:sp>
    </p:spTree>
    <p:extLst>
      <p:ext uri="{BB962C8B-B14F-4D97-AF65-F5344CB8AC3E}">
        <p14:creationId xmlns:p14="http://schemas.microsoft.com/office/powerpoint/2010/main" val="1134480318"/>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75" y="-36513"/>
            <a:ext cx="9175750" cy="6931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ontent Placeholder 2"/>
          <p:cNvSpPr txBox="1">
            <a:spLocks/>
          </p:cNvSpPr>
          <p:nvPr/>
        </p:nvSpPr>
        <p:spPr>
          <a:xfrm>
            <a:off x="6134100" y="2157989"/>
            <a:ext cx="2889250" cy="164465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150000"/>
              </a:lnSpc>
              <a:spcBef>
                <a:spcPct val="20000"/>
              </a:spcBef>
              <a:spcAft>
                <a:spcPts val="0"/>
              </a:spcAft>
              <a:buClrTx/>
              <a:buSzTx/>
              <a:tabLst/>
              <a:defRPr/>
            </a:pPr>
            <a:r>
              <a:rPr lang="en-US" sz="2000" dirty="0">
                <a:solidFill>
                  <a:srgbClr val="0070C0"/>
                </a:solidFill>
                <a:latin typeface="+mj-lt"/>
              </a:rPr>
              <a:t>Physical hydraulic</a:t>
            </a:r>
            <a:endParaRPr lang="bg-BG" sz="2000" dirty="0">
              <a:solidFill>
                <a:srgbClr val="0070C0"/>
              </a:solidFill>
              <a:latin typeface="+mj-lt"/>
            </a:endParaRPr>
          </a:p>
          <a:p>
            <a:pPr marL="228600" marR="0" lvl="0" indent="-228600" algn="l" defTabSz="914400" rtl="0" eaLnBrk="1" fontAlgn="auto" latinLnBrk="0" hangingPunct="1">
              <a:lnSpc>
                <a:spcPct val="150000"/>
              </a:lnSpc>
              <a:spcBef>
                <a:spcPct val="20000"/>
              </a:spcBef>
              <a:spcAft>
                <a:spcPts val="0"/>
              </a:spcAft>
              <a:buClrTx/>
              <a:buSzTx/>
              <a:tabLst/>
              <a:defRPr/>
            </a:pPr>
            <a:r>
              <a:rPr lang="en-US" sz="2000" dirty="0">
                <a:solidFill>
                  <a:srgbClr val="0070C0"/>
                </a:solidFill>
                <a:latin typeface="+mj-lt"/>
              </a:rPr>
              <a:t>modeling</a:t>
            </a:r>
          </a:p>
          <a:p>
            <a:pPr marL="685800" lvl="1" indent="-228600">
              <a:lnSpc>
                <a:spcPct val="150000"/>
              </a:lnSpc>
              <a:spcBef>
                <a:spcPct val="20000"/>
              </a:spcBef>
            </a:pPr>
            <a:endParaRPr lang="en-US" sz="2000" dirty="0">
              <a:solidFill>
                <a:schemeClr val="tx1">
                  <a:lumMod val="50000"/>
                  <a:lumOff val="50000"/>
                </a:schemeClr>
              </a:solidFill>
              <a:latin typeface="+mj-lt"/>
            </a:endParaRPr>
          </a:p>
          <a:p>
            <a:pPr marL="685800" lvl="1" indent="-228600">
              <a:lnSpc>
                <a:spcPct val="150000"/>
              </a:lnSpc>
              <a:spcBef>
                <a:spcPct val="20000"/>
              </a:spcBef>
              <a:buFont typeface="Arial" pitchFamily="34" charset="0"/>
              <a:buChar char="•"/>
            </a:pPr>
            <a:endParaRPr lang="de-AT" sz="2000" dirty="0">
              <a:solidFill>
                <a:schemeClr val="tx1">
                  <a:lumMod val="50000"/>
                  <a:lumOff val="50000"/>
                </a:schemeClr>
              </a:solidFill>
              <a:latin typeface="+mj-lt"/>
            </a:endParaRPr>
          </a:p>
          <a:p>
            <a:pPr marL="228600" lvl="0" indent="-228600">
              <a:lnSpc>
                <a:spcPct val="150000"/>
              </a:lnSpc>
              <a:spcBef>
                <a:spcPct val="20000"/>
              </a:spcBef>
            </a:pPr>
            <a:endParaRPr lang="en-US" sz="2000" dirty="0">
              <a:solidFill>
                <a:schemeClr val="tx1">
                  <a:lumMod val="50000"/>
                  <a:lumOff val="50000"/>
                </a:schemeClr>
              </a:solidFill>
              <a:latin typeface="+mj-lt"/>
            </a:endParaRPr>
          </a:p>
          <a:p>
            <a:pPr marL="228600" marR="0" lvl="0" indent="-228600" algn="l" defTabSz="914400" rtl="0" eaLnBrk="1" fontAlgn="auto" latinLnBrk="0" hangingPunct="1">
              <a:lnSpc>
                <a:spcPct val="150000"/>
              </a:lnSpc>
              <a:spcBef>
                <a:spcPct val="20000"/>
              </a:spcBef>
              <a:spcAft>
                <a:spcPts val="0"/>
              </a:spcAft>
              <a:buClrTx/>
              <a:buSzTx/>
              <a:buFont typeface="Arial" pitchFamily="34" charset="0"/>
              <a:buNone/>
              <a:tabLst/>
              <a:defRPr/>
            </a:pPr>
            <a:endParaRPr kumimoji="0" lang="en-US" sz="2400" b="1" i="0" u="none" strike="noStrike" kern="1200" cap="none" spc="0" normalizeH="0" baseline="0" noProof="0" dirty="0">
              <a:ln>
                <a:noFill/>
              </a:ln>
              <a:solidFill>
                <a:srgbClr val="0070C0"/>
              </a:solidFill>
              <a:effectLst>
                <a:outerShdw blurRad="38100" dist="38100" dir="2700000" algn="tl">
                  <a:srgbClr val="C0C0C0"/>
                </a:outerShdw>
              </a:effectLst>
              <a:uLnTx/>
              <a:uFillTx/>
              <a:latin typeface="+mj-lt"/>
              <a:ea typeface="+mn-ea"/>
              <a:cs typeface="+mn-cs"/>
            </a:endParaRPr>
          </a:p>
          <a:p>
            <a:pPr marL="228600" marR="0" lvl="0" indent="-228600" algn="l" defTabSz="914400" rtl="0" eaLnBrk="1" fontAlgn="auto" latinLnBrk="0" hangingPunct="1">
              <a:lnSpc>
                <a:spcPct val="150000"/>
              </a:lnSpc>
              <a:spcBef>
                <a:spcPct val="20000"/>
              </a:spcBef>
              <a:spcAft>
                <a:spcPts val="0"/>
              </a:spcAft>
              <a:buClrTx/>
              <a:buSzTx/>
              <a:buFont typeface="Arial" pitchFamily="34" charset="0"/>
              <a:buNone/>
              <a:tabLst/>
              <a:defRPr/>
            </a:pPr>
            <a:endParaRPr kumimoji="0" lang="en-US" sz="2000" b="0" i="0" u="none" strike="noStrike" kern="1200" cap="none" spc="0" normalizeH="0" baseline="0" noProof="0" dirty="0">
              <a:ln>
                <a:noFill/>
              </a:ln>
              <a:solidFill>
                <a:schemeClr val="tx1">
                  <a:lumMod val="50000"/>
                  <a:lumOff val="50000"/>
                </a:schemeClr>
              </a:solidFill>
              <a:effectLst/>
              <a:uLnTx/>
              <a:uFillTx/>
              <a:latin typeface="+mj-lt"/>
              <a:ea typeface="+mn-ea"/>
              <a:cs typeface="+mn-cs"/>
            </a:endParaRPr>
          </a:p>
        </p:txBody>
      </p:sp>
      <p:pic>
        <p:nvPicPr>
          <p:cNvPr id="9218" name="Picture 2" descr="M:\Backup\Vlado\snimki_obekti\katedra - za jubilej\katedra hidravlika\13.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2157989"/>
            <a:ext cx="6057900" cy="4020373"/>
          </a:xfrm>
          <a:prstGeom prst="rect">
            <a:avLst/>
          </a:prstGeom>
          <a:noFill/>
        </p:spPr>
      </p:pic>
      <p:sp>
        <p:nvSpPr>
          <p:cNvPr id="13" name="Title 1"/>
          <p:cNvSpPr>
            <a:spLocks noGrp="1"/>
          </p:cNvSpPr>
          <p:nvPr>
            <p:ph type="title"/>
          </p:nvPr>
        </p:nvSpPr>
        <p:spPr>
          <a:xfrm>
            <a:off x="457200" y="558800"/>
            <a:ext cx="8229600" cy="1600200"/>
          </a:xfrm>
        </p:spPr>
        <p:txBody>
          <a:bodyPr/>
          <a:lstStyle/>
          <a:p>
            <a:r>
              <a:rPr lang="en-US" sz="4400" dirty="0">
                <a:latin typeface="+mj-lt"/>
              </a:rPr>
              <a:t>Department of Hydraulics and Hydrology</a:t>
            </a:r>
          </a:p>
        </p:txBody>
      </p:sp>
    </p:spTree>
    <p:extLst>
      <p:ext uri="{BB962C8B-B14F-4D97-AF65-F5344CB8AC3E}">
        <p14:creationId xmlns:p14="http://schemas.microsoft.com/office/powerpoint/2010/main" val="1134480318"/>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36513"/>
            <a:ext cx="9175750" cy="6931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ontent Placeholder 2"/>
          <p:cNvSpPr txBox="1">
            <a:spLocks/>
          </p:cNvSpPr>
          <p:nvPr/>
        </p:nvSpPr>
        <p:spPr>
          <a:xfrm>
            <a:off x="6292850" y="2212903"/>
            <a:ext cx="2698750" cy="1978025"/>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150000"/>
              </a:lnSpc>
              <a:spcBef>
                <a:spcPct val="20000"/>
              </a:spcBef>
              <a:spcAft>
                <a:spcPts val="0"/>
              </a:spcAft>
              <a:buClrTx/>
              <a:buSzTx/>
              <a:tabLst/>
              <a:defRPr/>
            </a:pPr>
            <a:r>
              <a:rPr lang="en-US" sz="2000" dirty="0">
                <a:solidFill>
                  <a:srgbClr val="0070C0"/>
                </a:solidFill>
                <a:latin typeface="+mj-lt"/>
              </a:rPr>
              <a:t>Physical hydraulic</a:t>
            </a:r>
            <a:endParaRPr lang="bg-BG" sz="2000" dirty="0">
              <a:solidFill>
                <a:srgbClr val="0070C0"/>
              </a:solidFill>
              <a:latin typeface="+mj-lt"/>
            </a:endParaRPr>
          </a:p>
          <a:p>
            <a:pPr marL="228600" marR="0" lvl="0" indent="-228600" algn="l" defTabSz="914400" rtl="0" eaLnBrk="1" fontAlgn="auto" latinLnBrk="0" hangingPunct="1">
              <a:lnSpc>
                <a:spcPct val="150000"/>
              </a:lnSpc>
              <a:spcBef>
                <a:spcPct val="20000"/>
              </a:spcBef>
              <a:spcAft>
                <a:spcPts val="0"/>
              </a:spcAft>
              <a:buClrTx/>
              <a:buSzTx/>
              <a:tabLst/>
              <a:defRPr/>
            </a:pPr>
            <a:r>
              <a:rPr lang="en-US" sz="2000" dirty="0">
                <a:solidFill>
                  <a:srgbClr val="0070C0"/>
                </a:solidFill>
                <a:latin typeface="+mj-lt"/>
              </a:rPr>
              <a:t>modeling</a:t>
            </a:r>
          </a:p>
          <a:p>
            <a:pPr marL="685800" lvl="1" indent="-228600">
              <a:lnSpc>
                <a:spcPct val="150000"/>
              </a:lnSpc>
              <a:spcBef>
                <a:spcPct val="20000"/>
              </a:spcBef>
            </a:pPr>
            <a:endParaRPr lang="en-US" sz="2000" dirty="0">
              <a:solidFill>
                <a:schemeClr val="tx1">
                  <a:lumMod val="50000"/>
                  <a:lumOff val="50000"/>
                </a:schemeClr>
              </a:solidFill>
              <a:latin typeface="+mj-lt"/>
            </a:endParaRPr>
          </a:p>
          <a:p>
            <a:pPr marL="685800" lvl="1" indent="-228600">
              <a:lnSpc>
                <a:spcPct val="150000"/>
              </a:lnSpc>
              <a:spcBef>
                <a:spcPct val="20000"/>
              </a:spcBef>
              <a:buFont typeface="Arial" pitchFamily="34" charset="0"/>
              <a:buChar char="•"/>
            </a:pPr>
            <a:endParaRPr lang="de-AT" sz="2000" dirty="0">
              <a:solidFill>
                <a:schemeClr val="tx1">
                  <a:lumMod val="50000"/>
                  <a:lumOff val="50000"/>
                </a:schemeClr>
              </a:solidFill>
              <a:latin typeface="+mj-lt"/>
            </a:endParaRPr>
          </a:p>
          <a:p>
            <a:pPr marL="228600" lvl="0" indent="-228600">
              <a:lnSpc>
                <a:spcPct val="150000"/>
              </a:lnSpc>
              <a:spcBef>
                <a:spcPct val="20000"/>
              </a:spcBef>
            </a:pPr>
            <a:endParaRPr lang="en-US" sz="2000" dirty="0">
              <a:solidFill>
                <a:schemeClr val="tx1">
                  <a:lumMod val="50000"/>
                  <a:lumOff val="50000"/>
                </a:schemeClr>
              </a:solidFill>
              <a:latin typeface="+mj-lt"/>
            </a:endParaRPr>
          </a:p>
          <a:p>
            <a:pPr marL="228600" marR="0" lvl="0" indent="-228600" algn="l" defTabSz="914400" rtl="0" eaLnBrk="1" fontAlgn="auto" latinLnBrk="0" hangingPunct="1">
              <a:lnSpc>
                <a:spcPct val="150000"/>
              </a:lnSpc>
              <a:spcBef>
                <a:spcPct val="20000"/>
              </a:spcBef>
              <a:spcAft>
                <a:spcPts val="0"/>
              </a:spcAft>
              <a:buClrTx/>
              <a:buSzTx/>
              <a:buFont typeface="Arial" pitchFamily="34" charset="0"/>
              <a:buNone/>
              <a:tabLst/>
              <a:defRPr/>
            </a:pPr>
            <a:endParaRPr kumimoji="0" lang="en-US" sz="2400" b="1" i="0" u="none" strike="noStrike" kern="1200" cap="none" spc="0" normalizeH="0" baseline="0" noProof="0" dirty="0">
              <a:ln>
                <a:noFill/>
              </a:ln>
              <a:solidFill>
                <a:srgbClr val="0070C0"/>
              </a:solidFill>
              <a:effectLst>
                <a:outerShdw blurRad="38100" dist="38100" dir="2700000" algn="tl">
                  <a:srgbClr val="C0C0C0"/>
                </a:outerShdw>
              </a:effectLst>
              <a:uLnTx/>
              <a:uFillTx/>
              <a:latin typeface="+mj-lt"/>
              <a:ea typeface="+mn-ea"/>
              <a:cs typeface="+mn-cs"/>
            </a:endParaRPr>
          </a:p>
          <a:p>
            <a:pPr marL="228600" marR="0" lvl="0" indent="-228600" algn="l" defTabSz="914400" rtl="0" eaLnBrk="1" fontAlgn="auto" latinLnBrk="0" hangingPunct="1">
              <a:lnSpc>
                <a:spcPct val="150000"/>
              </a:lnSpc>
              <a:spcBef>
                <a:spcPct val="20000"/>
              </a:spcBef>
              <a:spcAft>
                <a:spcPts val="0"/>
              </a:spcAft>
              <a:buClrTx/>
              <a:buSzTx/>
              <a:buFont typeface="Arial" pitchFamily="34" charset="0"/>
              <a:buNone/>
              <a:tabLst/>
              <a:defRPr/>
            </a:pPr>
            <a:endParaRPr kumimoji="0" lang="en-US" sz="2000" b="0" i="0" u="none" strike="noStrike" kern="1200" cap="none" spc="0" normalizeH="0" baseline="0" noProof="0" dirty="0">
              <a:ln>
                <a:noFill/>
              </a:ln>
              <a:solidFill>
                <a:schemeClr val="tx1">
                  <a:lumMod val="50000"/>
                  <a:lumOff val="50000"/>
                </a:schemeClr>
              </a:solidFill>
              <a:effectLst/>
              <a:uLnTx/>
              <a:uFillTx/>
              <a:latin typeface="+mj-lt"/>
              <a:ea typeface="+mn-ea"/>
              <a:cs typeface="+mn-cs"/>
            </a:endParaRPr>
          </a:p>
        </p:txBody>
      </p:sp>
      <p:pic>
        <p:nvPicPr>
          <p:cNvPr id="10242" name="Picture 2" descr="M:\Backup\Vlado\snimki_obekti\katedra - za jubilej\katedra hidravlika\6.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4077" y="2196957"/>
            <a:ext cx="6026272" cy="3987943"/>
          </a:xfrm>
          <a:prstGeom prst="rect">
            <a:avLst/>
          </a:prstGeom>
          <a:noFill/>
        </p:spPr>
      </p:pic>
      <p:sp>
        <p:nvSpPr>
          <p:cNvPr id="13" name="Title 1"/>
          <p:cNvSpPr>
            <a:spLocks noGrp="1"/>
          </p:cNvSpPr>
          <p:nvPr>
            <p:ph type="title"/>
          </p:nvPr>
        </p:nvSpPr>
        <p:spPr>
          <a:xfrm>
            <a:off x="457200" y="558800"/>
            <a:ext cx="8229600" cy="1600200"/>
          </a:xfrm>
        </p:spPr>
        <p:txBody>
          <a:bodyPr/>
          <a:lstStyle/>
          <a:p>
            <a:r>
              <a:rPr lang="en-US" sz="4400" dirty="0">
                <a:latin typeface="+mj-lt"/>
              </a:rPr>
              <a:t>Department of Hydraulics and Hydrology</a:t>
            </a:r>
          </a:p>
        </p:txBody>
      </p:sp>
    </p:spTree>
    <p:extLst>
      <p:ext uri="{BB962C8B-B14F-4D97-AF65-F5344CB8AC3E}">
        <p14:creationId xmlns:p14="http://schemas.microsoft.com/office/powerpoint/2010/main" val="1134480318"/>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75" y="-36513"/>
            <a:ext cx="9175750" cy="6931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ontent Placeholder 2"/>
          <p:cNvSpPr txBox="1">
            <a:spLocks/>
          </p:cNvSpPr>
          <p:nvPr/>
        </p:nvSpPr>
        <p:spPr>
          <a:xfrm>
            <a:off x="5162550" y="2209800"/>
            <a:ext cx="3867150" cy="164465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150000"/>
              </a:lnSpc>
              <a:spcBef>
                <a:spcPct val="20000"/>
              </a:spcBef>
              <a:spcAft>
                <a:spcPts val="0"/>
              </a:spcAft>
              <a:buClrTx/>
              <a:buSzTx/>
              <a:tabLst/>
              <a:defRPr/>
            </a:pPr>
            <a:r>
              <a:rPr lang="en-US" sz="2000" dirty="0">
                <a:solidFill>
                  <a:srgbClr val="0070C0"/>
                </a:solidFill>
                <a:latin typeface="+mj-lt"/>
              </a:rPr>
              <a:t>Physical hydraulic modeling</a:t>
            </a:r>
          </a:p>
          <a:p>
            <a:pPr marL="685800" lvl="1" indent="-228600">
              <a:lnSpc>
                <a:spcPct val="150000"/>
              </a:lnSpc>
              <a:spcBef>
                <a:spcPct val="20000"/>
              </a:spcBef>
            </a:pPr>
            <a:endParaRPr lang="en-US" sz="2000" dirty="0">
              <a:solidFill>
                <a:schemeClr val="tx1">
                  <a:lumMod val="50000"/>
                  <a:lumOff val="50000"/>
                </a:schemeClr>
              </a:solidFill>
              <a:latin typeface="+mj-lt"/>
            </a:endParaRPr>
          </a:p>
          <a:p>
            <a:pPr marL="685800" lvl="1" indent="-228600">
              <a:lnSpc>
                <a:spcPct val="150000"/>
              </a:lnSpc>
              <a:spcBef>
                <a:spcPct val="20000"/>
              </a:spcBef>
              <a:buFont typeface="Arial" pitchFamily="34" charset="0"/>
              <a:buChar char="•"/>
            </a:pPr>
            <a:endParaRPr lang="de-AT" sz="2000" dirty="0">
              <a:solidFill>
                <a:schemeClr val="tx1">
                  <a:lumMod val="50000"/>
                  <a:lumOff val="50000"/>
                </a:schemeClr>
              </a:solidFill>
              <a:latin typeface="+mj-lt"/>
            </a:endParaRPr>
          </a:p>
          <a:p>
            <a:pPr marL="228600" lvl="0" indent="-228600">
              <a:lnSpc>
                <a:spcPct val="150000"/>
              </a:lnSpc>
              <a:spcBef>
                <a:spcPct val="20000"/>
              </a:spcBef>
            </a:pPr>
            <a:endParaRPr lang="en-US" sz="2000" dirty="0">
              <a:solidFill>
                <a:schemeClr val="tx1">
                  <a:lumMod val="50000"/>
                  <a:lumOff val="50000"/>
                </a:schemeClr>
              </a:solidFill>
              <a:latin typeface="+mj-lt"/>
            </a:endParaRPr>
          </a:p>
          <a:p>
            <a:pPr marL="228600" marR="0" lvl="0" indent="-228600" algn="l" defTabSz="914400" rtl="0" eaLnBrk="1" fontAlgn="auto" latinLnBrk="0" hangingPunct="1">
              <a:lnSpc>
                <a:spcPct val="150000"/>
              </a:lnSpc>
              <a:spcBef>
                <a:spcPct val="20000"/>
              </a:spcBef>
              <a:spcAft>
                <a:spcPts val="0"/>
              </a:spcAft>
              <a:buClrTx/>
              <a:buSzTx/>
              <a:buFont typeface="Arial" pitchFamily="34" charset="0"/>
              <a:buNone/>
              <a:tabLst/>
              <a:defRPr/>
            </a:pPr>
            <a:endParaRPr kumimoji="0" lang="en-US" sz="2400" b="1" i="0" u="none" strike="noStrike" kern="1200" cap="none" spc="0" normalizeH="0" baseline="0" noProof="0" dirty="0">
              <a:ln>
                <a:noFill/>
              </a:ln>
              <a:solidFill>
                <a:srgbClr val="0070C0"/>
              </a:solidFill>
              <a:effectLst>
                <a:outerShdw blurRad="38100" dist="38100" dir="2700000" algn="tl">
                  <a:srgbClr val="C0C0C0"/>
                </a:outerShdw>
              </a:effectLst>
              <a:uLnTx/>
              <a:uFillTx/>
              <a:latin typeface="+mj-lt"/>
              <a:ea typeface="+mn-ea"/>
              <a:cs typeface="+mn-cs"/>
            </a:endParaRPr>
          </a:p>
          <a:p>
            <a:pPr marL="228600" marR="0" lvl="0" indent="-228600" algn="l" defTabSz="914400" rtl="0" eaLnBrk="1" fontAlgn="auto" latinLnBrk="0" hangingPunct="1">
              <a:lnSpc>
                <a:spcPct val="150000"/>
              </a:lnSpc>
              <a:spcBef>
                <a:spcPct val="20000"/>
              </a:spcBef>
              <a:spcAft>
                <a:spcPts val="0"/>
              </a:spcAft>
              <a:buClrTx/>
              <a:buSzTx/>
              <a:buFont typeface="Arial" pitchFamily="34" charset="0"/>
              <a:buNone/>
              <a:tabLst/>
              <a:defRPr/>
            </a:pPr>
            <a:endParaRPr kumimoji="0" lang="en-US" sz="2000" b="0" i="0" u="none" strike="noStrike" kern="1200" cap="none" spc="0" normalizeH="0" baseline="0" noProof="0" dirty="0">
              <a:ln>
                <a:noFill/>
              </a:ln>
              <a:solidFill>
                <a:schemeClr val="tx1">
                  <a:lumMod val="50000"/>
                  <a:lumOff val="50000"/>
                </a:schemeClr>
              </a:solidFill>
              <a:effectLst/>
              <a:uLnTx/>
              <a:uFillTx/>
              <a:latin typeface="+mj-lt"/>
              <a:ea typeface="+mn-ea"/>
              <a:cs typeface="+mn-cs"/>
            </a:endParaRPr>
          </a:p>
        </p:txBody>
      </p:sp>
      <p:pic>
        <p:nvPicPr>
          <p:cNvPr id="6" name="Picture 2" descr="M:\Backup\Vlado\snimki_obekti\katedra - za jubilej\katedra hidravlika\7 copy.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7002" y="2209800"/>
            <a:ext cx="4721782" cy="3924300"/>
          </a:xfrm>
          <a:prstGeom prst="rect">
            <a:avLst/>
          </a:prstGeom>
          <a:noFill/>
        </p:spPr>
      </p:pic>
      <p:sp>
        <p:nvSpPr>
          <p:cNvPr id="13" name="Title 1"/>
          <p:cNvSpPr>
            <a:spLocks noGrp="1"/>
          </p:cNvSpPr>
          <p:nvPr>
            <p:ph type="title"/>
          </p:nvPr>
        </p:nvSpPr>
        <p:spPr>
          <a:xfrm>
            <a:off x="457200" y="558800"/>
            <a:ext cx="8229600" cy="1600200"/>
          </a:xfrm>
        </p:spPr>
        <p:txBody>
          <a:bodyPr/>
          <a:lstStyle/>
          <a:p>
            <a:r>
              <a:rPr lang="en-US" sz="4400" dirty="0">
                <a:latin typeface="+mj-lt"/>
              </a:rPr>
              <a:t>Department of Hydraulics and Hydrology</a:t>
            </a:r>
          </a:p>
        </p:txBody>
      </p:sp>
    </p:spTree>
    <p:extLst>
      <p:ext uri="{BB962C8B-B14F-4D97-AF65-F5344CB8AC3E}">
        <p14:creationId xmlns:p14="http://schemas.microsoft.com/office/powerpoint/2010/main" val="1134480318"/>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err="1">
                <a:latin typeface="+mj-lt"/>
              </a:rPr>
              <a:t>Mizia</a:t>
            </a:r>
            <a:r>
              <a:rPr lang="en-US" sz="4400" dirty="0">
                <a:latin typeface="+mj-lt"/>
              </a:rPr>
              <a:t> flood study</a:t>
            </a:r>
          </a:p>
        </p:txBody>
      </p:sp>
      <p:sp>
        <p:nvSpPr>
          <p:cNvPr id="8" name="Content Placeholder 2"/>
          <p:cNvSpPr txBox="1">
            <a:spLocks/>
          </p:cNvSpPr>
          <p:nvPr/>
        </p:nvSpPr>
        <p:spPr>
          <a:xfrm>
            <a:off x="533400" y="1771650"/>
            <a:ext cx="4857750" cy="491490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150000"/>
              </a:lnSpc>
              <a:spcBef>
                <a:spcPct val="20000"/>
              </a:spcBef>
              <a:spcAft>
                <a:spcPts val="0"/>
              </a:spcAft>
              <a:buClrTx/>
              <a:buSzTx/>
              <a:buFont typeface="Arial" pitchFamily="34" charset="0"/>
              <a:buChar char="•"/>
              <a:tabLst/>
              <a:defRPr/>
            </a:pPr>
            <a:r>
              <a:rPr lang="en-US" sz="2000" dirty="0">
                <a:solidFill>
                  <a:schemeClr val="tx1">
                    <a:lumMod val="50000"/>
                    <a:lumOff val="50000"/>
                  </a:schemeClr>
                </a:solidFill>
                <a:latin typeface="+mj-lt"/>
              </a:rPr>
              <a:t>The whole city was flooded in </a:t>
            </a:r>
            <a:br>
              <a:rPr lang="en-US" sz="2000" dirty="0">
                <a:solidFill>
                  <a:schemeClr val="tx1">
                    <a:lumMod val="50000"/>
                    <a:lumOff val="50000"/>
                  </a:schemeClr>
                </a:solidFill>
                <a:latin typeface="+mj-lt"/>
              </a:rPr>
            </a:br>
            <a:r>
              <a:rPr lang="en-US" sz="2000" dirty="0">
                <a:solidFill>
                  <a:schemeClr val="tx1">
                    <a:lumMod val="50000"/>
                    <a:lumOff val="50000"/>
                  </a:schemeClr>
                </a:solidFill>
                <a:latin typeface="+mj-lt"/>
              </a:rPr>
              <a:t>August 2014</a:t>
            </a:r>
          </a:p>
          <a:p>
            <a:pPr marL="228600" marR="0" lvl="0" indent="-228600" algn="l" defTabSz="914400" rtl="0" eaLnBrk="1" fontAlgn="auto" latinLnBrk="0" hangingPunct="1">
              <a:lnSpc>
                <a:spcPct val="150000"/>
              </a:lnSpc>
              <a:spcBef>
                <a:spcPct val="20000"/>
              </a:spcBef>
              <a:spcAft>
                <a:spcPts val="0"/>
              </a:spcAft>
              <a:buClrTx/>
              <a:buSzTx/>
              <a:buFont typeface="Arial" pitchFamily="34" charset="0"/>
              <a:buChar char="•"/>
              <a:tabLst/>
              <a:defRPr/>
            </a:pPr>
            <a:r>
              <a:rPr lang="en-US" sz="2000" dirty="0">
                <a:solidFill>
                  <a:schemeClr val="tx1">
                    <a:lumMod val="50000"/>
                    <a:lumOff val="50000"/>
                  </a:schemeClr>
                </a:solidFill>
                <a:latin typeface="+mj-lt"/>
              </a:rPr>
              <a:t>The reasons were unclear</a:t>
            </a:r>
          </a:p>
          <a:p>
            <a:pPr marL="685800" lvl="1" indent="-228600">
              <a:lnSpc>
                <a:spcPct val="150000"/>
              </a:lnSpc>
              <a:spcBef>
                <a:spcPct val="20000"/>
              </a:spcBef>
              <a:buFont typeface="Arial" pitchFamily="34" charset="0"/>
              <a:buChar char="•"/>
            </a:pPr>
            <a:r>
              <a:rPr lang="en-US" sz="2000" dirty="0">
                <a:solidFill>
                  <a:schemeClr val="tx1">
                    <a:lumMod val="50000"/>
                    <a:lumOff val="50000"/>
                  </a:schemeClr>
                </a:solidFill>
                <a:latin typeface="+mj-lt"/>
              </a:rPr>
              <a:t>Dams?</a:t>
            </a:r>
          </a:p>
          <a:p>
            <a:pPr marL="685800" lvl="1" indent="-228600">
              <a:lnSpc>
                <a:spcPct val="150000"/>
              </a:lnSpc>
              <a:spcBef>
                <a:spcPct val="20000"/>
              </a:spcBef>
              <a:buFont typeface="Arial" pitchFamily="34" charset="0"/>
              <a:buChar char="•"/>
            </a:pPr>
            <a:r>
              <a:rPr lang="en-US" sz="2000" dirty="0">
                <a:solidFill>
                  <a:schemeClr val="tx1">
                    <a:lumMod val="50000"/>
                    <a:lumOff val="50000"/>
                  </a:schemeClr>
                </a:solidFill>
                <a:latin typeface="+mj-lt"/>
              </a:rPr>
              <a:t>2 broken dams</a:t>
            </a:r>
          </a:p>
          <a:p>
            <a:pPr marL="228600" indent="-228600">
              <a:lnSpc>
                <a:spcPct val="150000"/>
              </a:lnSpc>
              <a:spcBef>
                <a:spcPct val="20000"/>
              </a:spcBef>
              <a:buFont typeface="Arial" pitchFamily="34" charset="0"/>
              <a:buChar char="•"/>
            </a:pPr>
            <a:r>
              <a:rPr lang="en-US" sz="2000" b="1" dirty="0">
                <a:solidFill>
                  <a:srgbClr val="FF0000"/>
                </a:solidFill>
                <a:latin typeface="+mj-lt"/>
              </a:rPr>
              <a:t>Discharge?</a:t>
            </a:r>
            <a:endParaRPr lang="de-AT" sz="2000" b="1" dirty="0">
              <a:solidFill>
                <a:srgbClr val="FF0000"/>
              </a:solidFill>
              <a:latin typeface="+mj-lt"/>
            </a:endParaRPr>
          </a:p>
          <a:p>
            <a:pPr marL="228600" lvl="0" indent="-228600">
              <a:lnSpc>
                <a:spcPct val="150000"/>
              </a:lnSpc>
              <a:spcBef>
                <a:spcPct val="20000"/>
              </a:spcBef>
            </a:pPr>
            <a:endParaRPr lang="en-US" sz="2000" dirty="0">
              <a:solidFill>
                <a:schemeClr val="tx1">
                  <a:lumMod val="50000"/>
                  <a:lumOff val="50000"/>
                </a:schemeClr>
              </a:solidFill>
              <a:latin typeface="+mj-lt"/>
            </a:endParaRPr>
          </a:p>
          <a:p>
            <a:pPr marL="228600" marR="0" lvl="0" indent="-228600" algn="l" defTabSz="914400" rtl="0" eaLnBrk="1" fontAlgn="auto" latinLnBrk="0" hangingPunct="1">
              <a:lnSpc>
                <a:spcPct val="150000"/>
              </a:lnSpc>
              <a:spcBef>
                <a:spcPct val="20000"/>
              </a:spcBef>
              <a:spcAft>
                <a:spcPts val="0"/>
              </a:spcAft>
              <a:buClrTx/>
              <a:buSzTx/>
              <a:buFont typeface="Arial" pitchFamily="34" charset="0"/>
              <a:buNone/>
              <a:tabLst/>
              <a:defRPr/>
            </a:pPr>
            <a:endParaRPr kumimoji="0" lang="en-US" sz="2400" b="1" i="0" u="none" strike="noStrike" kern="1200" cap="none" spc="0" normalizeH="0" baseline="0" noProof="0" dirty="0">
              <a:ln>
                <a:noFill/>
              </a:ln>
              <a:solidFill>
                <a:srgbClr val="0070C0"/>
              </a:solidFill>
              <a:effectLst>
                <a:outerShdw blurRad="38100" dist="38100" dir="2700000" algn="tl">
                  <a:srgbClr val="C0C0C0"/>
                </a:outerShdw>
              </a:effectLst>
              <a:uLnTx/>
              <a:uFillTx/>
              <a:latin typeface="+mj-lt"/>
              <a:ea typeface="+mn-ea"/>
              <a:cs typeface="+mn-cs"/>
            </a:endParaRPr>
          </a:p>
          <a:p>
            <a:pPr marL="228600" marR="0" lvl="0" indent="-228600" algn="l" defTabSz="914400" rtl="0" eaLnBrk="1" fontAlgn="auto" latinLnBrk="0" hangingPunct="1">
              <a:lnSpc>
                <a:spcPct val="150000"/>
              </a:lnSpc>
              <a:spcBef>
                <a:spcPct val="20000"/>
              </a:spcBef>
              <a:spcAft>
                <a:spcPts val="0"/>
              </a:spcAft>
              <a:buClrTx/>
              <a:buSzTx/>
              <a:buFont typeface="Arial" pitchFamily="34" charset="0"/>
              <a:buNone/>
              <a:tabLst/>
              <a:defRPr/>
            </a:pPr>
            <a:endParaRPr kumimoji="0" lang="en-US" sz="2000" b="0" i="0" u="none" strike="noStrike" kern="1200" cap="none" spc="0" normalizeH="0" baseline="0" noProof="0" dirty="0">
              <a:ln>
                <a:noFill/>
              </a:ln>
              <a:solidFill>
                <a:schemeClr val="tx1">
                  <a:lumMod val="50000"/>
                  <a:lumOff val="50000"/>
                </a:schemeClr>
              </a:solidFill>
              <a:effectLst/>
              <a:uLnTx/>
              <a:uFillTx/>
              <a:latin typeface="+mj-lt"/>
              <a:ea typeface="+mn-ea"/>
              <a:cs typeface="+mn-cs"/>
            </a:endParaRPr>
          </a:p>
        </p:txBody>
      </p:sp>
      <p:pic>
        <p:nvPicPr>
          <p:cNvPr id="2050" name="Picture 2" descr="E:\WORK_17\CEEPUS\mizia.jpg"/>
          <p:cNvPicPr>
            <a:picLocks noChangeAspect="1" noChangeArrowheads="1"/>
          </p:cNvPicPr>
          <p:nvPr/>
        </p:nvPicPr>
        <p:blipFill>
          <a:blip r:embed="rId2" cstate="print"/>
          <a:srcRect/>
          <a:stretch>
            <a:fillRect/>
          </a:stretch>
        </p:blipFill>
        <p:spPr bwMode="auto">
          <a:xfrm>
            <a:off x="4910176" y="1952626"/>
            <a:ext cx="3795674" cy="2524124"/>
          </a:xfrm>
          <a:prstGeom prst="rect">
            <a:avLst/>
          </a:prstGeom>
          <a:noFill/>
        </p:spPr>
      </p:pic>
      <p:pic>
        <p:nvPicPr>
          <p:cNvPr id="1536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875" y="-36513"/>
            <a:ext cx="9175750" cy="6931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4480318"/>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
            <a:ext cx="914400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sz="4400" dirty="0" err="1">
                <a:latin typeface="+mj-lt"/>
              </a:rPr>
              <a:t>Mizia</a:t>
            </a:r>
            <a:r>
              <a:rPr lang="en-US" sz="4400" dirty="0">
                <a:latin typeface="+mj-lt"/>
              </a:rPr>
              <a:t> flood study</a:t>
            </a:r>
          </a:p>
        </p:txBody>
      </p:sp>
      <p:pic>
        <p:nvPicPr>
          <p:cNvPr id="3074" name="Picture 2" descr="E:\WORK_17\CEEPUS\presentation\b965d337e79c3ed8e4bdc4c99f487355_big.jpg"/>
          <p:cNvPicPr>
            <a:picLocks noChangeAspect="1" noChangeArrowheads="1"/>
          </p:cNvPicPr>
          <p:nvPr/>
        </p:nvPicPr>
        <p:blipFill>
          <a:blip r:embed="rId3" cstate="print"/>
          <a:srcRect/>
          <a:stretch>
            <a:fillRect/>
          </a:stretch>
        </p:blipFill>
        <p:spPr bwMode="auto">
          <a:xfrm>
            <a:off x="933451" y="1785939"/>
            <a:ext cx="7162800" cy="4252912"/>
          </a:xfrm>
          <a:prstGeom prst="rect">
            <a:avLst/>
          </a:prstGeom>
          <a:noFill/>
        </p:spPr>
      </p:pic>
    </p:spTree>
    <p:extLst>
      <p:ext uri="{BB962C8B-B14F-4D97-AF65-F5344CB8AC3E}">
        <p14:creationId xmlns:p14="http://schemas.microsoft.com/office/powerpoint/2010/main" val="1134480318"/>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75" y="-36513"/>
            <a:ext cx="9175750" cy="6931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sz="4400" dirty="0" err="1">
                <a:latin typeface="+mj-lt"/>
              </a:rPr>
              <a:t>Mizia</a:t>
            </a:r>
            <a:r>
              <a:rPr lang="en-US" sz="4400" dirty="0">
                <a:latin typeface="+mj-lt"/>
              </a:rPr>
              <a:t> flood study</a:t>
            </a:r>
          </a:p>
        </p:txBody>
      </p:sp>
      <p:pic>
        <p:nvPicPr>
          <p:cNvPr id="2051" name="Picture 3" descr="E:\WORK_14\Mizia 2014\Martina\2014-08-03-Helikopteri ot aviobaza Krumovo\IMAG0090.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9100" y="1494064"/>
            <a:ext cx="8343900" cy="4718277"/>
          </a:xfrm>
          <a:prstGeom prst="rect">
            <a:avLst/>
          </a:prstGeom>
          <a:noFill/>
        </p:spPr>
      </p:pic>
    </p:spTree>
    <p:extLst>
      <p:ext uri="{BB962C8B-B14F-4D97-AF65-F5344CB8AC3E}">
        <p14:creationId xmlns:p14="http://schemas.microsoft.com/office/powerpoint/2010/main" val="1134480318"/>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err="1">
                <a:latin typeface="+mj-lt"/>
              </a:rPr>
              <a:t>Mizia</a:t>
            </a:r>
            <a:r>
              <a:rPr lang="en-US" sz="4400" dirty="0">
                <a:latin typeface="+mj-lt"/>
              </a:rPr>
              <a:t> flood study</a:t>
            </a:r>
          </a:p>
        </p:txBody>
      </p:sp>
      <p:sp>
        <p:nvSpPr>
          <p:cNvPr id="8" name="Content Placeholder 2"/>
          <p:cNvSpPr txBox="1">
            <a:spLocks/>
          </p:cNvSpPr>
          <p:nvPr/>
        </p:nvSpPr>
        <p:spPr>
          <a:xfrm>
            <a:off x="533399" y="1771649"/>
            <a:ext cx="8334375" cy="4333875"/>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150000"/>
              </a:lnSpc>
              <a:spcBef>
                <a:spcPct val="20000"/>
              </a:spcBef>
              <a:spcAft>
                <a:spcPts val="0"/>
              </a:spcAft>
              <a:buClrTx/>
              <a:buSzTx/>
              <a:buFont typeface="Arial" pitchFamily="34" charset="0"/>
              <a:buChar char="•"/>
              <a:tabLst/>
              <a:defRPr/>
            </a:pPr>
            <a:r>
              <a:rPr lang="en-US" sz="2000" dirty="0">
                <a:solidFill>
                  <a:srgbClr val="0070C0"/>
                </a:solidFill>
                <a:effectLst>
                  <a:outerShdw blurRad="38100" dist="38100" dir="2700000" algn="tl">
                    <a:srgbClr val="C0C0C0"/>
                  </a:outerShdw>
                </a:effectLst>
                <a:latin typeface="+mj-lt"/>
              </a:rPr>
              <a:t>Hydrological + Hydraulic model study</a:t>
            </a:r>
          </a:p>
          <a:p>
            <a:pPr marL="685800" lvl="1" indent="-228600">
              <a:lnSpc>
                <a:spcPct val="150000"/>
              </a:lnSpc>
              <a:spcBef>
                <a:spcPct val="20000"/>
              </a:spcBef>
              <a:buFont typeface="Arial" pitchFamily="34" charset="0"/>
              <a:buChar char="•"/>
            </a:pPr>
            <a:r>
              <a:rPr lang="en-US" sz="2000" dirty="0">
                <a:solidFill>
                  <a:schemeClr val="tx1">
                    <a:lumMod val="50000"/>
                    <a:lumOff val="50000"/>
                  </a:schemeClr>
                </a:solidFill>
                <a:latin typeface="+mj-lt"/>
              </a:rPr>
              <a:t>Lack of calibration data for both models</a:t>
            </a:r>
          </a:p>
          <a:p>
            <a:pPr marL="228600" indent="-228600">
              <a:lnSpc>
                <a:spcPct val="150000"/>
              </a:lnSpc>
              <a:spcBef>
                <a:spcPct val="20000"/>
              </a:spcBef>
              <a:buFont typeface="Arial" pitchFamily="34" charset="0"/>
              <a:buChar char="•"/>
            </a:pPr>
            <a:r>
              <a:rPr lang="en-US" sz="2000" dirty="0">
                <a:solidFill>
                  <a:srgbClr val="0070C0"/>
                </a:solidFill>
                <a:effectLst>
                  <a:outerShdw blurRad="38100" dist="38100" dir="2700000" algn="tl">
                    <a:srgbClr val="C0C0C0"/>
                  </a:outerShdw>
                </a:effectLst>
                <a:latin typeface="+mj-lt"/>
              </a:rPr>
              <a:t>Hydrological model</a:t>
            </a:r>
          </a:p>
          <a:p>
            <a:pPr marL="685800" lvl="1" indent="-228600">
              <a:lnSpc>
                <a:spcPct val="150000"/>
              </a:lnSpc>
              <a:spcBef>
                <a:spcPct val="20000"/>
              </a:spcBef>
              <a:buFont typeface="Arial" pitchFamily="34" charset="0"/>
              <a:buChar char="•"/>
            </a:pPr>
            <a:r>
              <a:rPr lang="en-US" sz="2000" dirty="0">
                <a:solidFill>
                  <a:srgbClr val="0070C0"/>
                </a:solidFill>
                <a:effectLst>
                  <a:outerShdw blurRad="38100" dist="38100" dir="2700000" algn="tl">
                    <a:srgbClr val="C0C0C0"/>
                  </a:outerShdw>
                </a:effectLst>
                <a:latin typeface="+mj-lt"/>
              </a:rPr>
              <a:t>Rainfall – Runoff model</a:t>
            </a:r>
          </a:p>
          <a:p>
            <a:pPr marL="685800" lvl="1" indent="-228600">
              <a:lnSpc>
                <a:spcPct val="150000"/>
              </a:lnSpc>
              <a:spcBef>
                <a:spcPct val="20000"/>
              </a:spcBef>
              <a:buFont typeface="Arial" pitchFamily="34" charset="0"/>
              <a:buChar char="•"/>
            </a:pPr>
            <a:r>
              <a:rPr lang="en-US" sz="2000" dirty="0">
                <a:solidFill>
                  <a:srgbClr val="0070C0"/>
                </a:solidFill>
                <a:effectLst>
                  <a:outerShdw blurRad="38100" dist="38100" dir="2700000" algn="tl">
                    <a:srgbClr val="C0C0C0"/>
                  </a:outerShdw>
                </a:effectLst>
                <a:latin typeface="+mj-lt"/>
              </a:rPr>
              <a:t>HEC - HMS</a:t>
            </a:r>
          </a:p>
          <a:p>
            <a:pPr marL="228600" indent="-228600">
              <a:lnSpc>
                <a:spcPct val="150000"/>
              </a:lnSpc>
              <a:spcBef>
                <a:spcPct val="20000"/>
              </a:spcBef>
              <a:buFont typeface="Arial" pitchFamily="34" charset="0"/>
              <a:buChar char="•"/>
            </a:pPr>
            <a:endParaRPr lang="de-AT" sz="2000" dirty="0">
              <a:solidFill>
                <a:schemeClr val="tx1">
                  <a:lumMod val="50000"/>
                  <a:lumOff val="50000"/>
                </a:schemeClr>
              </a:solidFill>
              <a:latin typeface="+mj-lt"/>
            </a:endParaRPr>
          </a:p>
          <a:p>
            <a:pPr marL="228600" lvl="0" indent="-228600">
              <a:lnSpc>
                <a:spcPct val="150000"/>
              </a:lnSpc>
              <a:spcBef>
                <a:spcPct val="20000"/>
              </a:spcBef>
            </a:pPr>
            <a:endParaRPr lang="en-US" sz="2000" dirty="0">
              <a:solidFill>
                <a:schemeClr val="tx1">
                  <a:lumMod val="50000"/>
                  <a:lumOff val="50000"/>
                </a:schemeClr>
              </a:solidFill>
              <a:latin typeface="+mj-lt"/>
            </a:endParaRPr>
          </a:p>
          <a:p>
            <a:pPr marL="228600" marR="0" lvl="0" indent="-228600" algn="l" defTabSz="914400" rtl="0" eaLnBrk="1" fontAlgn="auto" latinLnBrk="0" hangingPunct="1">
              <a:lnSpc>
                <a:spcPct val="150000"/>
              </a:lnSpc>
              <a:spcBef>
                <a:spcPct val="20000"/>
              </a:spcBef>
              <a:spcAft>
                <a:spcPts val="0"/>
              </a:spcAft>
              <a:buClrTx/>
              <a:buSzTx/>
              <a:buFont typeface="Arial" pitchFamily="34" charset="0"/>
              <a:buNone/>
              <a:tabLst/>
              <a:defRPr/>
            </a:pPr>
            <a:endParaRPr kumimoji="0" lang="en-US" sz="2400" b="1" i="0" u="none" strike="noStrike" kern="1200" cap="none" spc="0" normalizeH="0" baseline="0" noProof="0" dirty="0">
              <a:ln>
                <a:noFill/>
              </a:ln>
              <a:solidFill>
                <a:srgbClr val="0070C0"/>
              </a:solidFill>
              <a:effectLst>
                <a:outerShdw blurRad="38100" dist="38100" dir="2700000" algn="tl">
                  <a:srgbClr val="C0C0C0"/>
                </a:outerShdw>
              </a:effectLst>
              <a:uLnTx/>
              <a:uFillTx/>
              <a:latin typeface="+mj-lt"/>
              <a:ea typeface="+mn-ea"/>
              <a:cs typeface="+mn-cs"/>
            </a:endParaRPr>
          </a:p>
          <a:p>
            <a:pPr marL="228600" marR="0" lvl="0" indent="-228600" algn="l" defTabSz="914400" rtl="0" eaLnBrk="1" fontAlgn="auto" latinLnBrk="0" hangingPunct="1">
              <a:lnSpc>
                <a:spcPct val="150000"/>
              </a:lnSpc>
              <a:spcBef>
                <a:spcPct val="20000"/>
              </a:spcBef>
              <a:spcAft>
                <a:spcPts val="0"/>
              </a:spcAft>
              <a:buClrTx/>
              <a:buSzTx/>
              <a:buFont typeface="Arial" pitchFamily="34" charset="0"/>
              <a:buNone/>
              <a:tabLst/>
              <a:defRPr/>
            </a:pPr>
            <a:endParaRPr kumimoji="0" lang="en-US" sz="2000" b="0" i="0" u="none" strike="noStrike" kern="1200" cap="none" spc="0" normalizeH="0" baseline="0" noProof="0" dirty="0">
              <a:ln>
                <a:noFill/>
              </a:ln>
              <a:solidFill>
                <a:schemeClr val="tx1">
                  <a:lumMod val="50000"/>
                  <a:lumOff val="50000"/>
                </a:schemeClr>
              </a:solidFill>
              <a:effectLst/>
              <a:uLnTx/>
              <a:uFillTx/>
              <a:latin typeface="+mj-lt"/>
              <a:ea typeface="+mn-ea"/>
              <a:cs typeface="+mn-cs"/>
            </a:endParaRP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75" y="-36513"/>
            <a:ext cx="9175750" cy="6931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4480318"/>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75" y="-36513"/>
            <a:ext cx="9175750" cy="6931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sz="4400" dirty="0" err="1">
                <a:latin typeface="+mj-lt"/>
              </a:rPr>
              <a:t>Mizia</a:t>
            </a:r>
            <a:r>
              <a:rPr lang="en-US" sz="4400" dirty="0">
                <a:latin typeface="+mj-lt"/>
              </a:rPr>
              <a:t> flood study</a:t>
            </a:r>
          </a:p>
        </p:txBody>
      </p:sp>
      <p:pic>
        <p:nvPicPr>
          <p:cNvPr id="4098" name="Picture 2" descr="vodosbo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5195" y="1728465"/>
            <a:ext cx="3273389" cy="4392935"/>
          </a:xfrm>
          <a:prstGeom prst="rect">
            <a:avLst/>
          </a:prstGeom>
          <a:noFill/>
          <a:ln w="9525">
            <a:noFill/>
            <a:miter lim="800000"/>
            <a:headEnd/>
            <a:tailEnd/>
          </a:ln>
        </p:spPr>
      </p:pic>
      <p:pic>
        <p:nvPicPr>
          <p:cNvPr id="4099" name="Picture 3" descr="naklon"/>
          <p:cNvPicPr>
            <a:picLocks noChangeAspect="1" noChangeArrowheads="1"/>
          </p:cNvPicPr>
          <p:nvPr/>
        </p:nvPicPr>
        <p:blipFill>
          <a:blip r:embed="rId4" cstate="print"/>
          <a:srcRect/>
          <a:stretch>
            <a:fillRect/>
          </a:stretch>
        </p:blipFill>
        <p:spPr bwMode="auto">
          <a:xfrm>
            <a:off x="5390277" y="1533903"/>
            <a:ext cx="2803199" cy="4587497"/>
          </a:xfrm>
          <a:prstGeom prst="rect">
            <a:avLst/>
          </a:prstGeom>
          <a:noFill/>
          <a:ln w="9525">
            <a:noFill/>
            <a:miter lim="800000"/>
            <a:headEnd/>
            <a:tailEnd/>
          </a:ln>
        </p:spPr>
      </p:pic>
      <p:sp>
        <p:nvSpPr>
          <p:cNvPr id="6" name="Content Placeholder 2"/>
          <p:cNvSpPr txBox="1">
            <a:spLocks/>
          </p:cNvSpPr>
          <p:nvPr/>
        </p:nvSpPr>
        <p:spPr>
          <a:xfrm>
            <a:off x="738115" y="1758003"/>
            <a:ext cx="1445526" cy="84872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150000"/>
              </a:lnSpc>
              <a:spcBef>
                <a:spcPct val="20000"/>
              </a:spcBef>
              <a:spcAft>
                <a:spcPts val="0"/>
              </a:spcAft>
              <a:buClrTx/>
              <a:buSzTx/>
              <a:tabLst/>
              <a:defRPr/>
            </a:pPr>
            <a:r>
              <a:rPr lang="bg-BG" sz="2800" dirty="0">
                <a:solidFill>
                  <a:srgbClr val="0070C0"/>
                </a:solidFill>
                <a:effectLst>
                  <a:outerShdw blurRad="38100" dist="38100" dir="2700000" algn="tl">
                    <a:srgbClr val="C0C0C0"/>
                  </a:outerShdw>
                </a:effectLst>
                <a:latin typeface="+mj-lt"/>
              </a:rPr>
              <a:t>DTM</a:t>
            </a:r>
            <a:endParaRPr lang="de-AT" sz="2800" dirty="0">
              <a:solidFill>
                <a:schemeClr val="tx1">
                  <a:lumMod val="50000"/>
                  <a:lumOff val="50000"/>
                </a:schemeClr>
              </a:solidFill>
              <a:latin typeface="+mj-lt"/>
            </a:endParaRPr>
          </a:p>
          <a:p>
            <a:pPr marL="228600" lvl="0" indent="-228600">
              <a:lnSpc>
                <a:spcPct val="150000"/>
              </a:lnSpc>
              <a:spcBef>
                <a:spcPct val="20000"/>
              </a:spcBef>
            </a:pPr>
            <a:endParaRPr lang="en-US" sz="2800" dirty="0">
              <a:solidFill>
                <a:schemeClr val="tx1">
                  <a:lumMod val="50000"/>
                  <a:lumOff val="50000"/>
                </a:schemeClr>
              </a:solidFill>
              <a:latin typeface="+mj-lt"/>
            </a:endParaRPr>
          </a:p>
          <a:p>
            <a:pPr marL="228600" marR="0" lvl="0" indent="-228600" algn="l" defTabSz="914400" rtl="0" eaLnBrk="1" fontAlgn="auto" latinLnBrk="0" hangingPunct="1">
              <a:lnSpc>
                <a:spcPct val="150000"/>
              </a:lnSpc>
              <a:spcBef>
                <a:spcPct val="20000"/>
              </a:spcBef>
              <a:spcAft>
                <a:spcPts val="0"/>
              </a:spcAft>
              <a:buClrTx/>
              <a:buSzTx/>
              <a:buFont typeface="Arial" pitchFamily="34" charset="0"/>
              <a:buNone/>
              <a:tabLst/>
              <a:defRPr/>
            </a:pPr>
            <a:endParaRPr kumimoji="0" lang="en-US" sz="3200" b="1" i="0" u="none" strike="noStrike" kern="1200" cap="none" spc="0" normalizeH="0" baseline="0" noProof="0" dirty="0">
              <a:ln>
                <a:noFill/>
              </a:ln>
              <a:solidFill>
                <a:srgbClr val="0070C0"/>
              </a:solidFill>
              <a:effectLst>
                <a:outerShdw blurRad="38100" dist="38100" dir="2700000" algn="tl">
                  <a:srgbClr val="C0C0C0"/>
                </a:outerShdw>
              </a:effectLst>
              <a:uLnTx/>
              <a:uFillTx/>
              <a:latin typeface="+mj-lt"/>
              <a:ea typeface="+mn-ea"/>
              <a:cs typeface="+mn-cs"/>
            </a:endParaRPr>
          </a:p>
          <a:p>
            <a:pPr marL="228600" marR="0" lvl="0" indent="-228600" algn="l" defTabSz="914400" rtl="0" eaLnBrk="1" fontAlgn="auto" latinLnBrk="0" hangingPunct="1">
              <a:lnSpc>
                <a:spcPct val="150000"/>
              </a:lnSpc>
              <a:spcBef>
                <a:spcPct val="20000"/>
              </a:spcBef>
              <a:spcAft>
                <a:spcPts val="0"/>
              </a:spcAft>
              <a:buClrTx/>
              <a:buSzTx/>
              <a:buFont typeface="Arial" pitchFamily="34" charset="0"/>
              <a:buNone/>
              <a:tabLst/>
              <a:defRPr/>
            </a:pPr>
            <a:endParaRPr kumimoji="0" lang="en-US" sz="2800" b="0" i="0" u="none" strike="noStrike" kern="1200" cap="none" spc="0" normalizeH="0" baseline="0" noProof="0" dirty="0">
              <a:ln>
                <a:noFill/>
              </a:ln>
              <a:solidFill>
                <a:schemeClr val="tx1">
                  <a:lumMod val="50000"/>
                  <a:lumOff val="50000"/>
                </a:schemeClr>
              </a:solidFill>
              <a:effectLst/>
              <a:uLnTx/>
              <a:uFillTx/>
              <a:latin typeface="+mj-lt"/>
              <a:ea typeface="+mn-ea"/>
              <a:cs typeface="+mn-cs"/>
            </a:endParaRPr>
          </a:p>
        </p:txBody>
      </p:sp>
      <p:sp>
        <p:nvSpPr>
          <p:cNvPr id="7" name="Content Placeholder 2"/>
          <p:cNvSpPr txBox="1">
            <a:spLocks/>
          </p:cNvSpPr>
          <p:nvPr/>
        </p:nvSpPr>
        <p:spPr>
          <a:xfrm>
            <a:off x="4602706" y="1787571"/>
            <a:ext cx="1445526" cy="84872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150000"/>
              </a:lnSpc>
              <a:spcBef>
                <a:spcPct val="20000"/>
              </a:spcBef>
              <a:spcAft>
                <a:spcPts val="0"/>
              </a:spcAft>
              <a:buClrTx/>
              <a:buSzTx/>
              <a:tabLst/>
              <a:defRPr/>
            </a:pPr>
            <a:r>
              <a:rPr lang="bg-BG" sz="2800" dirty="0">
                <a:solidFill>
                  <a:srgbClr val="0070C0"/>
                </a:solidFill>
                <a:effectLst>
                  <a:outerShdw blurRad="38100" dist="38100" dir="2700000" algn="tl">
                    <a:srgbClr val="C0C0C0"/>
                  </a:outerShdw>
                </a:effectLst>
                <a:latin typeface="+mj-lt"/>
              </a:rPr>
              <a:t>Slope</a:t>
            </a:r>
            <a:endParaRPr lang="de-AT" sz="2800" dirty="0">
              <a:solidFill>
                <a:schemeClr val="tx1">
                  <a:lumMod val="50000"/>
                  <a:lumOff val="50000"/>
                </a:schemeClr>
              </a:solidFill>
              <a:latin typeface="+mj-lt"/>
            </a:endParaRPr>
          </a:p>
          <a:p>
            <a:pPr marL="228600" lvl="0" indent="-228600">
              <a:lnSpc>
                <a:spcPct val="150000"/>
              </a:lnSpc>
              <a:spcBef>
                <a:spcPct val="20000"/>
              </a:spcBef>
            </a:pPr>
            <a:endParaRPr lang="en-US" sz="2800" dirty="0">
              <a:solidFill>
                <a:schemeClr val="tx1">
                  <a:lumMod val="50000"/>
                  <a:lumOff val="50000"/>
                </a:schemeClr>
              </a:solidFill>
              <a:latin typeface="+mj-lt"/>
            </a:endParaRPr>
          </a:p>
          <a:p>
            <a:pPr marL="228600" marR="0" lvl="0" indent="-228600" algn="l" defTabSz="914400" rtl="0" eaLnBrk="1" fontAlgn="auto" latinLnBrk="0" hangingPunct="1">
              <a:lnSpc>
                <a:spcPct val="150000"/>
              </a:lnSpc>
              <a:spcBef>
                <a:spcPct val="20000"/>
              </a:spcBef>
              <a:spcAft>
                <a:spcPts val="0"/>
              </a:spcAft>
              <a:buClrTx/>
              <a:buSzTx/>
              <a:buFont typeface="Arial" pitchFamily="34" charset="0"/>
              <a:buNone/>
              <a:tabLst/>
              <a:defRPr/>
            </a:pPr>
            <a:endParaRPr kumimoji="0" lang="en-US" sz="3200" b="1" i="0" u="none" strike="noStrike" kern="1200" cap="none" spc="0" normalizeH="0" baseline="0" noProof="0" dirty="0">
              <a:ln>
                <a:noFill/>
              </a:ln>
              <a:solidFill>
                <a:srgbClr val="0070C0"/>
              </a:solidFill>
              <a:effectLst>
                <a:outerShdw blurRad="38100" dist="38100" dir="2700000" algn="tl">
                  <a:srgbClr val="C0C0C0"/>
                </a:outerShdw>
              </a:effectLst>
              <a:uLnTx/>
              <a:uFillTx/>
              <a:latin typeface="+mj-lt"/>
              <a:ea typeface="+mn-ea"/>
              <a:cs typeface="+mn-cs"/>
            </a:endParaRPr>
          </a:p>
          <a:p>
            <a:pPr marL="228600" marR="0" lvl="0" indent="-228600" algn="l" defTabSz="914400" rtl="0" eaLnBrk="1" fontAlgn="auto" latinLnBrk="0" hangingPunct="1">
              <a:lnSpc>
                <a:spcPct val="150000"/>
              </a:lnSpc>
              <a:spcBef>
                <a:spcPct val="20000"/>
              </a:spcBef>
              <a:spcAft>
                <a:spcPts val="0"/>
              </a:spcAft>
              <a:buClrTx/>
              <a:buSzTx/>
              <a:buFont typeface="Arial" pitchFamily="34" charset="0"/>
              <a:buNone/>
              <a:tabLst/>
              <a:defRPr/>
            </a:pPr>
            <a:endParaRPr kumimoji="0" lang="en-US" sz="2800" b="0" i="0" u="none" strike="noStrike" kern="1200" cap="none" spc="0" normalizeH="0" baseline="0" noProof="0" dirty="0">
              <a:ln>
                <a:noFill/>
              </a:ln>
              <a:solidFill>
                <a:schemeClr val="tx1">
                  <a:lumMod val="50000"/>
                  <a:lumOff val="50000"/>
                </a:schemeClr>
              </a:solidFill>
              <a:effectLst/>
              <a:uLnTx/>
              <a:uFillTx/>
              <a:latin typeface="+mj-lt"/>
              <a:ea typeface="+mn-ea"/>
              <a:cs typeface="+mn-cs"/>
            </a:endParaRPr>
          </a:p>
        </p:txBody>
      </p:sp>
    </p:spTree>
    <p:extLst>
      <p:ext uri="{BB962C8B-B14F-4D97-AF65-F5344CB8AC3E}">
        <p14:creationId xmlns:p14="http://schemas.microsoft.com/office/powerpoint/2010/main" val="1134480318"/>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875" y="-1"/>
            <a:ext cx="9175750" cy="6862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558800"/>
            <a:ext cx="8229600" cy="1600200"/>
          </a:xfrm>
        </p:spPr>
        <p:txBody>
          <a:bodyPr/>
          <a:lstStyle/>
          <a:p>
            <a:r>
              <a:rPr lang="en-US" sz="4400" dirty="0">
                <a:latin typeface="+mj-lt"/>
              </a:rPr>
              <a:t>Department of Hydraulics and Hydrology</a:t>
            </a:r>
          </a:p>
        </p:txBody>
      </p:sp>
      <p:sp>
        <p:nvSpPr>
          <p:cNvPr id="8" name="Content Placeholder 2"/>
          <p:cNvSpPr txBox="1">
            <a:spLocks/>
          </p:cNvSpPr>
          <p:nvPr/>
        </p:nvSpPr>
        <p:spPr>
          <a:xfrm>
            <a:off x="533400" y="1974850"/>
            <a:ext cx="4470400" cy="491490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150000"/>
              </a:lnSpc>
              <a:spcBef>
                <a:spcPct val="20000"/>
              </a:spcBef>
              <a:spcAft>
                <a:spcPts val="0"/>
              </a:spcAft>
              <a:buClrTx/>
              <a:buSzTx/>
              <a:buFont typeface="Arial" pitchFamily="34" charset="0"/>
              <a:buChar char="•"/>
              <a:tabLst/>
              <a:defRPr/>
            </a:pPr>
            <a:r>
              <a:rPr lang="en-US" sz="2400" dirty="0">
                <a:solidFill>
                  <a:schemeClr val="tx1">
                    <a:lumMod val="50000"/>
                    <a:lumOff val="50000"/>
                  </a:schemeClr>
                </a:solidFill>
                <a:latin typeface="+mj-lt"/>
              </a:rPr>
              <a:t>Main courses:</a:t>
            </a:r>
          </a:p>
          <a:p>
            <a:pPr marL="685800" lvl="1" indent="-228600">
              <a:lnSpc>
                <a:spcPct val="150000"/>
              </a:lnSpc>
              <a:spcBef>
                <a:spcPct val="20000"/>
              </a:spcBef>
              <a:buFont typeface="Arial" pitchFamily="34" charset="0"/>
              <a:buChar char="•"/>
            </a:pPr>
            <a:r>
              <a:rPr lang="en-US" dirty="0">
                <a:solidFill>
                  <a:schemeClr val="tx1">
                    <a:lumMod val="50000"/>
                    <a:lumOff val="50000"/>
                  </a:schemeClr>
                </a:solidFill>
                <a:latin typeface="+mj-lt"/>
              </a:rPr>
              <a:t>Hydraulics</a:t>
            </a:r>
          </a:p>
          <a:p>
            <a:pPr marL="685800" lvl="1" indent="-228600">
              <a:lnSpc>
                <a:spcPct val="150000"/>
              </a:lnSpc>
              <a:spcBef>
                <a:spcPct val="20000"/>
              </a:spcBef>
              <a:buFont typeface="Arial" pitchFamily="34" charset="0"/>
              <a:buChar char="•"/>
            </a:pPr>
            <a:r>
              <a:rPr lang="en-US" dirty="0">
                <a:solidFill>
                  <a:schemeClr val="tx1">
                    <a:lumMod val="50000"/>
                    <a:lumOff val="50000"/>
                  </a:schemeClr>
                </a:solidFill>
                <a:latin typeface="+mj-lt"/>
              </a:rPr>
              <a:t>Hydrology</a:t>
            </a:r>
          </a:p>
          <a:p>
            <a:pPr marL="685800" lvl="1" indent="-228600">
              <a:lnSpc>
                <a:spcPct val="150000"/>
              </a:lnSpc>
              <a:spcBef>
                <a:spcPct val="20000"/>
              </a:spcBef>
              <a:buFont typeface="Arial" pitchFamily="34" charset="0"/>
              <a:buChar char="•"/>
            </a:pPr>
            <a:r>
              <a:rPr lang="en-US" dirty="0" err="1">
                <a:solidFill>
                  <a:schemeClr val="tx1">
                    <a:lumMod val="50000"/>
                    <a:lumOff val="50000"/>
                  </a:schemeClr>
                </a:solidFill>
                <a:latin typeface="+mj-lt"/>
              </a:rPr>
              <a:t>Hydroinformatics</a:t>
            </a:r>
            <a:endParaRPr lang="en-US" dirty="0">
              <a:solidFill>
                <a:schemeClr val="tx1">
                  <a:lumMod val="50000"/>
                  <a:lumOff val="50000"/>
                </a:schemeClr>
              </a:solidFill>
              <a:latin typeface="+mj-lt"/>
            </a:endParaRPr>
          </a:p>
          <a:p>
            <a:pPr marL="685800" lvl="1" indent="-228600">
              <a:lnSpc>
                <a:spcPct val="150000"/>
              </a:lnSpc>
              <a:spcBef>
                <a:spcPct val="20000"/>
              </a:spcBef>
              <a:buFont typeface="Arial" pitchFamily="34" charset="0"/>
              <a:buChar char="•"/>
            </a:pPr>
            <a:r>
              <a:rPr lang="en-US" dirty="0">
                <a:solidFill>
                  <a:schemeClr val="tx1">
                    <a:lumMod val="50000"/>
                    <a:lumOff val="50000"/>
                  </a:schemeClr>
                </a:solidFill>
                <a:latin typeface="+mj-lt"/>
              </a:rPr>
              <a:t>Fluid mechanics</a:t>
            </a:r>
          </a:p>
          <a:p>
            <a:pPr marL="685800" lvl="1" indent="-228600">
              <a:lnSpc>
                <a:spcPct val="150000"/>
              </a:lnSpc>
              <a:spcBef>
                <a:spcPct val="20000"/>
              </a:spcBef>
              <a:buFont typeface="Arial" pitchFamily="34" charset="0"/>
              <a:buChar char="•"/>
            </a:pPr>
            <a:r>
              <a:rPr lang="en-US" dirty="0">
                <a:solidFill>
                  <a:schemeClr val="tx1">
                    <a:lumMod val="50000"/>
                    <a:lumOff val="50000"/>
                  </a:schemeClr>
                </a:solidFill>
                <a:latin typeface="+mj-lt"/>
              </a:rPr>
              <a:t>Marine hydrodynamics</a:t>
            </a:r>
          </a:p>
          <a:p>
            <a:pPr marL="685800" lvl="1" indent="-228600">
              <a:lnSpc>
                <a:spcPct val="150000"/>
              </a:lnSpc>
              <a:spcBef>
                <a:spcPct val="20000"/>
              </a:spcBef>
              <a:buFont typeface="Arial" pitchFamily="34" charset="0"/>
              <a:buChar char="•"/>
            </a:pPr>
            <a:r>
              <a:rPr lang="en-US" dirty="0">
                <a:solidFill>
                  <a:schemeClr val="tx1">
                    <a:lumMod val="50000"/>
                    <a:lumOff val="50000"/>
                  </a:schemeClr>
                </a:solidFill>
                <a:latin typeface="+mj-lt"/>
              </a:rPr>
              <a:t>River morphology</a:t>
            </a:r>
          </a:p>
          <a:p>
            <a:pPr marL="685800" lvl="1" indent="-228600">
              <a:lnSpc>
                <a:spcPct val="150000"/>
              </a:lnSpc>
              <a:spcBef>
                <a:spcPct val="20000"/>
              </a:spcBef>
              <a:buFont typeface="Arial" pitchFamily="34" charset="0"/>
              <a:buChar char="•"/>
            </a:pPr>
            <a:r>
              <a:rPr lang="en-US" dirty="0">
                <a:solidFill>
                  <a:schemeClr val="tx1">
                    <a:lumMod val="50000"/>
                    <a:lumOff val="50000"/>
                  </a:schemeClr>
                </a:solidFill>
                <a:latin typeface="+mj-lt"/>
              </a:rPr>
              <a:t>Applied informatics in water sector</a:t>
            </a:r>
          </a:p>
          <a:p>
            <a:pPr marL="685800" lvl="1" indent="-228600">
              <a:lnSpc>
                <a:spcPct val="150000"/>
              </a:lnSpc>
              <a:spcBef>
                <a:spcPct val="20000"/>
              </a:spcBef>
              <a:buFont typeface="Arial" pitchFamily="34" charset="0"/>
              <a:buChar char="•"/>
            </a:pPr>
            <a:endParaRPr lang="en-US" sz="2000" dirty="0">
              <a:solidFill>
                <a:schemeClr val="tx1">
                  <a:lumMod val="50000"/>
                  <a:lumOff val="50000"/>
                </a:schemeClr>
              </a:solidFill>
              <a:latin typeface="+mj-lt"/>
            </a:endParaRPr>
          </a:p>
          <a:p>
            <a:pPr marL="685800" lvl="1" indent="-228600">
              <a:lnSpc>
                <a:spcPct val="150000"/>
              </a:lnSpc>
              <a:spcBef>
                <a:spcPct val="20000"/>
              </a:spcBef>
              <a:buFont typeface="Arial" pitchFamily="34" charset="0"/>
              <a:buChar char="•"/>
            </a:pPr>
            <a:endParaRPr lang="de-AT" sz="2000" dirty="0">
              <a:solidFill>
                <a:schemeClr val="tx1">
                  <a:lumMod val="50000"/>
                  <a:lumOff val="50000"/>
                </a:schemeClr>
              </a:solidFill>
              <a:latin typeface="+mj-lt"/>
            </a:endParaRPr>
          </a:p>
          <a:p>
            <a:pPr marL="228600" lvl="0" indent="-228600">
              <a:lnSpc>
                <a:spcPct val="150000"/>
              </a:lnSpc>
              <a:spcBef>
                <a:spcPct val="20000"/>
              </a:spcBef>
            </a:pPr>
            <a:endParaRPr lang="en-US" sz="2000" dirty="0">
              <a:solidFill>
                <a:schemeClr val="tx1">
                  <a:lumMod val="50000"/>
                  <a:lumOff val="50000"/>
                </a:schemeClr>
              </a:solidFill>
              <a:latin typeface="+mj-lt"/>
            </a:endParaRPr>
          </a:p>
          <a:p>
            <a:pPr marL="228600" marR="0" lvl="0" indent="-228600" algn="l" defTabSz="914400" rtl="0" eaLnBrk="1" fontAlgn="auto" latinLnBrk="0" hangingPunct="1">
              <a:lnSpc>
                <a:spcPct val="150000"/>
              </a:lnSpc>
              <a:spcBef>
                <a:spcPct val="20000"/>
              </a:spcBef>
              <a:spcAft>
                <a:spcPts val="0"/>
              </a:spcAft>
              <a:buClrTx/>
              <a:buSzTx/>
              <a:buFont typeface="Arial" pitchFamily="34" charset="0"/>
              <a:buNone/>
              <a:tabLst/>
              <a:defRPr/>
            </a:pPr>
            <a:endParaRPr kumimoji="0" lang="en-US" sz="2400" b="1" i="0" u="none" strike="noStrike" kern="1200" cap="none" spc="0" normalizeH="0" baseline="0" noProof="0" dirty="0">
              <a:ln>
                <a:noFill/>
              </a:ln>
              <a:solidFill>
                <a:srgbClr val="0070C0"/>
              </a:solidFill>
              <a:effectLst>
                <a:outerShdw blurRad="38100" dist="38100" dir="2700000" algn="tl">
                  <a:srgbClr val="C0C0C0"/>
                </a:outerShdw>
              </a:effectLst>
              <a:uLnTx/>
              <a:uFillTx/>
              <a:latin typeface="+mj-lt"/>
              <a:ea typeface="+mn-ea"/>
              <a:cs typeface="+mn-cs"/>
            </a:endParaRPr>
          </a:p>
          <a:p>
            <a:pPr marL="228600" marR="0" lvl="0" indent="-228600" algn="l" defTabSz="914400" rtl="0" eaLnBrk="1" fontAlgn="auto" latinLnBrk="0" hangingPunct="1">
              <a:lnSpc>
                <a:spcPct val="150000"/>
              </a:lnSpc>
              <a:spcBef>
                <a:spcPct val="20000"/>
              </a:spcBef>
              <a:spcAft>
                <a:spcPts val="0"/>
              </a:spcAft>
              <a:buClrTx/>
              <a:buSzTx/>
              <a:buFont typeface="Arial" pitchFamily="34" charset="0"/>
              <a:buNone/>
              <a:tabLst/>
              <a:defRPr/>
            </a:pPr>
            <a:endParaRPr kumimoji="0" lang="en-US" sz="2000" b="0" i="0" u="none" strike="noStrike" kern="1200" cap="none" spc="0" normalizeH="0" baseline="0" noProof="0" dirty="0">
              <a:ln>
                <a:noFill/>
              </a:ln>
              <a:solidFill>
                <a:schemeClr val="tx1">
                  <a:lumMod val="50000"/>
                  <a:lumOff val="50000"/>
                </a:schemeClr>
              </a:solidFill>
              <a:effectLst/>
              <a:uLnTx/>
              <a:uFillTx/>
              <a:latin typeface="+mj-lt"/>
              <a:ea typeface="+mn-ea"/>
              <a:cs typeface="+mn-cs"/>
            </a:endParaRPr>
          </a:p>
        </p:txBody>
      </p:sp>
      <p:sp>
        <p:nvSpPr>
          <p:cNvPr id="4" name="Content Placeholder 2"/>
          <p:cNvSpPr txBox="1">
            <a:spLocks/>
          </p:cNvSpPr>
          <p:nvPr/>
        </p:nvSpPr>
        <p:spPr>
          <a:xfrm>
            <a:off x="4902200" y="1962150"/>
            <a:ext cx="4470400" cy="491490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150000"/>
              </a:lnSpc>
              <a:spcBef>
                <a:spcPct val="20000"/>
              </a:spcBef>
              <a:spcAft>
                <a:spcPts val="0"/>
              </a:spcAft>
              <a:buClrTx/>
              <a:buSzTx/>
              <a:buFont typeface="Arial" pitchFamily="34" charset="0"/>
              <a:buChar char="•"/>
              <a:tabLst/>
              <a:defRPr/>
            </a:pPr>
            <a:r>
              <a:rPr lang="en-US" sz="2400" dirty="0">
                <a:solidFill>
                  <a:schemeClr val="tx1">
                    <a:lumMod val="50000"/>
                    <a:lumOff val="50000"/>
                  </a:schemeClr>
                </a:solidFill>
                <a:latin typeface="+mj-lt"/>
              </a:rPr>
              <a:t>2 Hydraulic laboratories</a:t>
            </a:r>
          </a:p>
          <a:p>
            <a:pPr marL="685800" lvl="1" indent="-228600">
              <a:lnSpc>
                <a:spcPct val="150000"/>
              </a:lnSpc>
              <a:spcBef>
                <a:spcPct val="20000"/>
              </a:spcBef>
              <a:buFont typeface="Arial" pitchFamily="34" charset="0"/>
              <a:buChar char="•"/>
              <a:defRPr/>
            </a:pPr>
            <a:r>
              <a:rPr lang="en-US" sz="2000" dirty="0">
                <a:solidFill>
                  <a:schemeClr val="tx1">
                    <a:lumMod val="50000"/>
                    <a:lumOff val="50000"/>
                  </a:schemeClr>
                </a:solidFill>
                <a:latin typeface="+mj-lt"/>
              </a:rPr>
              <a:t>Education</a:t>
            </a:r>
          </a:p>
          <a:p>
            <a:pPr marL="685800" lvl="1" indent="-228600">
              <a:lnSpc>
                <a:spcPct val="150000"/>
              </a:lnSpc>
              <a:spcBef>
                <a:spcPct val="20000"/>
              </a:spcBef>
              <a:buFont typeface="Arial" pitchFamily="34" charset="0"/>
              <a:buChar char="•"/>
              <a:defRPr/>
            </a:pPr>
            <a:r>
              <a:rPr lang="en-US" sz="2000" dirty="0">
                <a:solidFill>
                  <a:schemeClr val="tx1">
                    <a:lumMod val="50000"/>
                    <a:lumOff val="50000"/>
                  </a:schemeClr>
                </a:solidFill>
                <a:latin typeface="+mj-lt"/>
              </a:rPr>
              <a:t>Science</a:t>
            </a:r>
          </a:p>
          <a:p>
            <a:pPr marL="685800" lvl="1" indent="-228600">
              <a:lnSpc>
                <a:spcPct val="150000"/>
              </a:lnSpc>
              <a:spcBef>
                <a:spcPct val="20000"/>
              </a:spcBef>
              <a:buFont typeface="Arial" pitchFamily="34" charset="0"/>
              <a:buChar char="•"/>
              <a:defRPr/>
            </a:pPr>
            <a:r>
              <a:rPr lang="en-US" sz="2000" dirty="0">
                <a:solidFill>
                  <a:schemeClr val="tx1">
                    <a:lumMod val="50000"/>
                    <a:lumOff val="50000"/>
                  </a:schemeClr>
                </a:solidFill>
                <a:latin typeface="+mj-lt"/>
              </a:rPr>
              <a:t>Commercial work</a:t>
            </a:r>
          </a:p>
          <a:p>
            <a:pPr marL="685800" lvl="1" indent="-228600">
              <a:lnSpc>
                <a:spcPct val="150000"/>
              </a:lnSpc>
              <a:spcBef>
                <a:spcPct val="20000"/>
              </a:spcBef>
              <a:buFont typeface="Arial" pitchFamily="34" charset="0"/>
              <a:buChar char="•"/>
            </a:pPr>
            <a:endParaRPr lang="en-US" sz="2000" dirty="0">
              <a:solidFill>
                <a:schemeClr val="tx1">
                  <a:lumMod val="50000"/>
                  <a:lumOff val="50000"/>
                </a:schemeClr>
              </a:solidFill>
              <a:latin typeface="+mj-lt"/>
            </a:endParaRPr>
          </a:p>
          <a:p>
            <a:pPr marL="685800" lvl="1" indent="-228600">
              <a:lnSpc>
                <a:spcPct val="150000"/>
              </a:lnSpc>
              <a:spcBef>
                <a:spcPct val="20000"/>
              </a:spcBef>
              <a:buFont typeface="Arial" pitchFamily="34" charset="0"/>
              <a:buChar char="•"/>
            </a:pPr>
            <a:endParaRPr lang="de-AT" sz="2000" dirty="0">
              <a:solidFill>
                <a:schemeClr val="tx1">
                  <a:lumMod val="50000"/>
                  <a:lumOff val="50000"/>
                </a:schemeClr>
              </a:solidFill>
              <a:latin typeface="+mj-lt"/>
            </a:endParaRPr>
          </a:p>
          <a:p>
            <a:pPr marL="228600" lvl="0" indent="-228600">
              <a:lnSpc>
                <a:spcPct val="150000"/>
              </a:lnSpc>
              <a:spcBef>
                <a:spcPct val="20000"/>
              </a:spcBef>
            </a:pPr>
            <a:endParaRPr lang="en-US" sz="2000" dirty="0">
              <a:solidFill>
                <a:schemeClr val="tx1">
                  <a:lumMod val="50000"/>
                  <a:lumOff val="50000"/>
                </a:schemeClr>
              </a:solidFill>
              <a:latin typeface="+mj-lt"/>
            </a:endParaRPr>
          </a:p>
          <a:p>
            <a:pPr marL="228600" marR="0" lvl="0" indent="-228600" algn="l" defTabSz="914400" rtl="0" eaLnBrk="1" fontAlgn="auto" latinLnBrk="0" hangingPunct="1">
              <a:lnSpc>
                <a:spcPct val="150000"/>
              </a:lnSpc>
              <a:spcBef>
                <a:spcPct val="20000"/>
              </a:spcBef>
              <a:spcAft>
                <a:spcPts val="0"/>
              </a:spcAft>
              <a:buClrTx/>
              <a:buSzTx/>
              <a:buFont typeface="Arial" pitchFamily="34" charset="0"/>
              <a:buNone/>
              <a:tabLst/>
              <a:defRPr/>
            </a:pPr>
            <a:endParaRPr kumimoji="0" lang="en-US" sz="2400" b="1" i="0" u="none" strike="noStrike" kern="1200" cap="none" spc="0" normalizeH="0" baseline="0" noProof="0" dirty="0">
              <a:ln>
                <a:noFill/>
              </a:ln>
              <a:solidFill>
                <a:srgbClr val="0070C0"/>
              </a:solidFill>
              <a:effectLst>
                <a:outerShdw blurRad="38100" dist="38100" dir="2700000" algn="tl">
                  <a:srgbClr val="C0C0C0"/>
                </a:outerShdw>
              </a:effectLst>
              <a:uLnTx/>
              <a:uFillTx/>
              <a:latin typeface="+mj-lt"/>
              <a:ea typeface="+mn-ea"/>
              <a:cs typeface="+mn-cs"/>
            </a:endParaRPr>
          </a:p>
          <a:p>
            <a:pPr marL="228600" marR="0" lvl="0" indent="-228600" algn="l" defTabSz="914400" rtl="0" eaLnBrk="1" fontAlgn="auto" latinLnBrk="0" hangingPunct="1">
              <a:lnSpc>
                <a:spcPct val="150000"/>
              </a:lnSpc>
              <a:spcBef>
                <a:spcPct val="20000"/>
              </a:spcBef>
              <a:spcAft>
                <a:spcPts val="0"/>
              </a:spcAft>
              <a:buClrTx/>
              <a:buSzTx/>
              <a:buFont typeface="Arial" pitchFamily="34" charset="0"/>
              <a:buNone/>
              <a:tabLst/>
              <a:defRPr/>
            </a:pPr>
            <a:endParaRPr kumimoji="0" lang="en-US" sz="2000" b="0" i="0" u="none" strike="noStrike" kern="1200" cap="none" spc="0" normalizeH="0" baseline="0" noProof="0" dirty="0">
              <a:ln>
                <a:noFill/>
              </a:ln>
              <a:solidFill>
                <a:schemeClr val="tx1">
                  <a:lumMod val="50000"/>
                  <a:lumOff val="50000"/>
                </a:schemeClr>
              </a:solidFill>
              <a:effectLst/>
              <a:uLnTx/>
              <a:uFillTx/>
              <a:latin typeface="+mj-lt"/>
              <a:ea typeface="+mn-ea"/>
              <a:cs typeface="+mn-cs"/>
            </a:endParaRPr>
          </a:p>
        </p:txBody>
      </p:sp>
    </p:spTree>
    <p:extLst>
      <p:ext uri="{BB962C8B-B14F-4D97-AF65-F5344CB8AC3E}">
        <p14:creationId xmlns:p14="http://schemas.microsoft.com/office/powerpoint/2010/main" val="1134480318"/>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75" y="-36513"/>
            <a:ext cx="9175750" cy="6931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descr="CN%20krivi"/>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828898" y="1596788"/>
            <a:ext cx="3315101" cy="4600812"/>
          </a:xfrm>
          <a:prstGeom prst="rect">
            <a:avLst/>
          </a:prstGeom>
          <a:noFill/>
          <a:ln w="9525">
            <a:noFill/>
            <a:miter lim="800000"/>
            <a:headEnd/>
            <a:tailEnd/>
          </a:ln>
        </p:spPr>
      </p:pic>
      <p:pic>
        <p:nvPicPr>
          <p:cNvPr id="5122" name="Picture 2" descr="landus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5921" y="1804438"/>
            <a:ext cx="3048180" cy="4293958"/>
          </a:xfrm>
          <a:prstGeom prst="rect">
            <a:avLst/>
          </a:prstGeom>
          <a:noFill/>
          <a:ln w="9525">
            <a:noFill/>
            <a:miter lim="800000"/>
            <a:headEnd/>
            <a:tailEnd/>
          </a:ln>
        </p:spPr>
      </p:pic>
      <p:sp>
        <p:nvSpPr>
          <p:cNvPr id="2" name="Title 1"/>
          <p:cNvSpPr>
            <a:spLocks noGrp="1"/>
          </p:cNvSpPr>
          <p:nvPr>
            <p:ph type="title"/>
          </p:nvPr>
        </p:nvSpPr>
        <p:spPr/>
        <p:txBody>
          <a:bodyPr/>
          <a:lstStyle/>
          <a:p>
            <a:r>
              <a:rPr lang="en-US" sz="4400" dirty="0" err="1">
                <a:latin typeface="+mj-lt"/>
              </a:rPr>
              <a:t>Mizia</a:t>
            </a:r>
            <a:r>
              <a:rPr lang="en-US" sz="4400" dirty="0">
                <a:latin typeface="+mj-lt"/>
              </a:rPr>
              <a:t> flood study</a:t>
            </a:r>
          </a:p>
        </p:txBody>
      </p:sp>
      <p:sp>
        <p:nvSpPr>
          <p:cNvPr id="6" name="Content Placeholder 2"/>
          <p:cNvSpPr txBox="1">
            <a:spLocks/>
          </p:cNvSpPr>
          <p:nvPr/>
        </p:nvSpPr>
        <p:spPr>
          <a:xfrm>
            <a:off x="355978" y="1184797"/>
            <a:ext cx="2428166" cy="1244504"/>
          </a:xfrm>
          <a:prstGeom prst="rect">
            <a:avLst/>
          </a:prstGeom>
        </p:spPr>
        <p:txBody>
          <a:bodyPr vert="horz" lIns="91440" tIns="45720" rIns="91440" bIns="45720" rtlCol="0">
            <a:noAutofit/>
          </a:bodyPr>
          <a:lstStyle/>
          <a:p>
            <a:pPr marL="228600" indent="-228600">
              <a:lnSpc>
                <a:spcPct val="150000"/>
              </a:lnSpc>
              <a:spcBef>
                <a:spcPct val="20000"/>
              </a:spcBef>
            </a:pPr>
            <a:r>
              <a:rPr lang="bg-BG" sz="2800" dirty="0">
                <a:solidFill>
                  <a:srgbClr val="0070C0"/>
                </a:solidFill>
                <a:effectLst>
                  <a:outerShdw blurRad="38100" dist="38100" dir="2700000" algn="tl">
                    <a:srgbClr val="C0C0C0"/>
                  </a:outerShdw>
                </a:effectLst>
                <a:latin typeface="+mj-lt"/>
              </a:rPr>
              <a:t>Land cover</a:t>
            </a:r>
            <a:endParaRPr lang="en-US" sz="2800" dirty="0">
              <a:solidFill>
                <a:srgbClr val="0070C0"/>
              </a:solidFill>
              <a:effectLst>
                <a:outerShdw blurRad="38100" dist="38100" dir="2700000" algn="tl">
                  <a:srgbClr val="C0C0C0"/>
                </a:outerShdw>
              </a:effectLst>
              <a:latin typeface="+mj-lt"/>
            </a:endParaRPr>
          </a:p>
          <a:p>
            <a:pPr marL="228600" marR="0" lvl="0" indent="-228600" algn="l" defTabSz="914400" rtl="0" eaLnBrk="1" fontAlgn="auto" latinLnBrk="0" hangingPunct="1">
              <a:lnSpc>
                <a:spcPct val="150000"/>
              </a:lnSpc>
              <a:spcBef>
                <a:spcPct val="20000"/>
              </a:spcBef>
              <a:spcAft>
                <a:spcPts val="0"/>
              </a:spcAft>
              <a:buClrTx/>
              <a:buSzTx/>
              <a:buFont typeface="Arial" pitchFamily="34" charset="0"/>
              <a:buNone/>
              <a:tabLst/>
              <a:defRPr/>
            </a:pPr>
            <a:endParaRPr kumimoji="0" lang="en-US" sz="2800" b="1" i="0" u="none" strike="noStrike" kern="1200" cap="none" spc="0" normalizeH="0" baseline="0" noProof="0" dirty="0">
              <a:ln>
                <a:noFill/>
              </a:ln>
              <a:solidFill>
                <a:srgbClr val="0070C0"/>
              </a:solidFill>
              <a:effectLst>
                <a:outerShdw blurRad="38100" dist="38100" dir="2700000" algn="tl">
                  <a:srgbClr val="C0C0C0"/>
                </a:outerShdw>
              </a:effectLst>
              <a:uLnTx/>
              <a:uFillTx/>
              <a:latin typeface="+mj-lt"/>
              <a:ea typeface="+mn-ea"/>
              <a:cs typeface="+mn-cs"/>
            </a:endParaRPr>
          </a:p>
          <a:p>
            <a:pPr marL="228600" marR="0" lvl="0" indent="-228600" algn="l" defTabSz="914400" rtl="0" eaLnBrk="1" fontAlgn="auto" latinLnBrk="0" hangingPunct="1">
              <a:lnSpc>
                <a:spcPct val="150000"/>
              </a:lnSpc>
              <a:spcBef>
                <a:spcPct val="20000"/>
              </a:spcBef>
              <a:spcAft>
                <a:spcPts val="0"/>
              </a:spcAft>
              <a:buClrTx/>
              <a:buSzTx/>
              <a:buFont typeface="Arial" pitchFamily="34" charset="0"/>
              <a:buNone/>
              <a:tabLst/>
              <a:defRPr/>
            </a:pPr>
            <a:endParaRPr kumimoji="0" lang="en-US" sz="2400" b="0" i="0" u="none" strike="noStrike" kern="1200" cap="none" spc="0" normalizeH="0" baseline="0" noProof="0" dirty="0">
              <a:ln>
                <a:noFill/>
              </a:ln>
              <a:solidFill>
                <a:schemeClr val="tx1">
                  <a:lumMod val="50000"/>
                  <a:lumOff val="50000"/>
                </a:schemeClr>
              </a:solidFill>
              <a:effectLst/>
              <a:uLnTx/>
              <a:uFillTx/>
              <a:latin typeface="+mj-lt"/>
              <a:ea typeface="+mn-ea"/>
              <a:cs typeface="+mn-cs"/>
            </a:endParaRPr>
          </a:p>
        </p:txBody>
      </p:sp>
      <p:sp>
        <p:nvSpPr>
          <p:cNvPr id="7" name="Content Placeholder 2"/>
          <p:cNvSpPr txBox="1">
            <a:spLocks/>
          </p:cNvSpPr>
          <p:nvPr/>
        </p:nvSpPr>
        <p:spPr>
          <a:xfrm>
            <a:off x="4438932" y="4653601"/>
            <a:ext cx="2084698" cy="84872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150000"/>
              </a:lnSpc>
              <a:spcBef>
                <a:spcPct val="20000"/>
              </a:spcBef>
              <a:spcAft>
                <a:spcPts val="0"/>
              </a:spcAft>
              <a:buClrTx/>
              <a:buSzTx/>
              <a:tabLst/>
              <a:defRPr/>
            </a:pPr>
            <a:r>
              <a:rPr lang="bg-BG" sz="2800" dirty="0">
                <a:solidFill>
                  <a:srgbClr val="0070C0"/>
                </a:solidFill>
                <a:effectLst>
                  <a:outerShdw blurRad="38100" dist="38100" dir="2700000" algn="tl">
                    <a:srgbClr val="C0C0C0"/>
                  </a:outerShdw>
                </a:effectLst>
                <a:latin typeface="+mj-lt"/>
              </a:rPr>
              <a:t>CN curves</a:t>
            </a:r>
            <a:endParaRPr lang="de-AT" sz="2800" dirty="0">
              <a:solidFill>
                <a:schemeClr val="tx1">
                  <a:lumMod val="50000"/>
                  <a:lumOff val="50000"/>
                </a:schemeClr>
              </a:solidFill>
              <a:latin typeface="+mj-lt"/>
            </a:endParaRPr>
          </a:p>
          <a:p>
            <a:pPr marL="228600" lvl="0" indent="-228600">
              <a:lnSpc>
                <a:spcPct val="150000"/>
              </a:lnSpc>
              <a:spcBef>
                <a:spcPct val="20000"/>
              </a:spcBef>
            </a:pPr>
            <a:endParaRPr lang="en-US" sz="2800" dirty="0">
              <a:solidFill>
                <a:schemeClr val="tx1">
                  <a:lumMod val="50000"/>
                  <a:lumOff val="50000"/>
                </a:schemeClr>
              </a:solidFill>
              <a:latin typeface="+mj-lt"/>
            </a:endParaRPr>
          </a:p>
          <a:p>
            <a:pPr marL="228600" marR="0" lvl="0" indent="-228600" algn="l" defTabSz="914400" rtl="0" eaLnBrk="1" fontAlgn="auto" latinLnBrk="0" hangingPunct="1">
              <a:lnSpc>
                <a:spcPct val="150000"/>
              </a:lnSpc>
              <a:spcBef>
                <a:spcPct val="20000"/>
              </a:spcBef>
              <a:spcAft>
                <a:spcPts val="0"/>
              </a:spcAft>
              <a:buClrTx/>
              <a:buSzTx/>
              <a:buFont typeface="Arial" pitchFamily="34" charset="0"/>
              <a:buNone/>
              <a:tabLst/>
              <a:defRPr/>
            </a:pPr>
            <a:endParaRPr kumimoji="0" lang="en-US" sz="3200" b="1" i="0" u="none" strike="noStrike" kern="1200" cap="none" spc="0" normalizeH="0" baseline="0" noProof="0" dirty="0">
              <a:ln>
                <a:noFill/>
              </a:ln>
              <a:solidFill>
                <a:srgbClr val="0070C0"/>
              </a:solidFill>
              <a:effectLst>
                <a:outerShdw blurRad="38100" dist="38100" dir="2700000" algn="tl">
                  <a:srgbClr val="C0C0C0"/>
                </a:outerShdw>
              </a:effectLst>
              <a:uLnTx/>
              <a:uFillTx/>
              <a:latin typeface="+mj-lt"/>
              <a:ea typeface="+mn-ea"/>
              <a:cs typeface="+mn-cs"/>
            </a:endParaRPr>
          </a:p>
          <a:p>
            <a:pPr marL="228600" marR="0" lvl="0" indent="-228600" algn="l" defTabSz="914400" rtl="0" eaLnBrk="1" fontAlgn="auto" latinLnBrk="0" hangingPunct="1">
              <a:lnSpc>
                <a:spcPct val="150000"/>
              </a:lnSpc>
              <a:spcBef>
                <a:spcPct val="20000"/>
              </a:spcBef>
              <a:spcAft>
                <a:spcPts val="0"/>
              </a:spcAft>
              <a:buClrTx/>
              <a:buSzTx/>
              <a:buFont typeface="Arial" pitchFamily="34" charset="0"/>
              <a:buNone/>
              <a:tabLst/>
              <a:defRPr/>
            </a:pPr>
            <a:endParaRPr kumimoji="0" lang="en-US" sz="2800" b="0" i="0" u="none" strike="noStrike" kern="1200" cap="none" spc="0" normalizeH="0" baseline="0" noProof="0" dirty="0">
              <a:ln>
                <a:noFill/>
              </a:ln>
              <a:solidFill>
                <a:schemeClr val="tx1">
                  <a:lumMod val="50000"/>
                  <a:lumOff val="50000"/>
                </a:schemeClr>
              </a:solidFill>
              <a:effectLst/>
              <a:uLnTx/>
              <a:uFillTx/>
              <a:latin typeface="+mj-lt"/>
              <a:ea typeface="+mn-ea"/>
              <a:cs typeface="+mn-cs"/>
            </a:endParaRPr>
          </a:p>
        </p:txBody>
      </p:sp>
    </p:spTree>
    <p:extLst>
      <p:ext uri="{BB962C8B-B14F-4D97-AF65-F5344CB8AC3E}">
        <p14:creationId xmlns:p14="http://schemas.microsoft.com/office/powerpoint/2010/main" val="1134480318"/>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75" y="-36513"/>
            <a:ext cx="9175750" cy="6931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sz="4400" dirty="0" err="1">
                <a:latin typeface="+mj-lt"/>
              </a:rPr>
              <a:t>Mizia</a:t>
            </a:r>
            <a:r>
              <a:rPr lang="en-US" sz="4400" dirty="0">
                <a:latin typeface="+mj-lt"/>
              </a:rPr>
              <a:t> flood study</a:t>
            </a:r>
          </a:p>
        </p:txBody>
      </p:sp>
      <p:sp>
        <p:nvSpPr>
          <p:cNvPr id="7" name="Content Placeholder 2"/>
          <p:cNvSpPr txBox="1">
            <a:spLocks/>
          </p:cNvSpPr>
          <p:nvPr/>
        </p:nvSpPr>
        <p:spPr>
          <a:xfrm>
            <a:off x="4984842" y="1692037"/>
            <a:ext cx="3817964" cy="4777002"/>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150000"/>
              </a:lnSpc>
              <a:spcBef>
                <a:spcPct val="20000"/>
              </a:spcBef>
              <a:spcAft>
                <a:spcPts val="0"/>
              </a:spcAft>
              <a:buClrTx/>
              <a:buSzTx/>
              <a:tabLst/>
              <a:defRPr/>
            </a:pPr>
            <a:r>
              <a:rPr lang="bg-BG" sz="2800" dirty="0">
                <a:solidFill>
                  <a:srgbClr val="0070C0"/>
                </a:solidFill>
                <a:effectLst>
                  <a:outerShdw blurRad="38100" dist="38100" dir="2700000" algn="tl">
                    <a:srgbClr val="C0C0C0"/>
                  </a:outerShdw>
                </a:effectLst>
                <a:latin typeface="+mj-lt"/>
              </a:rPr>
              <a:t>Rainfall data:</a:t>
            </a:r>
          </a:p>
          <a:p>
            <a:pPr marL="228600" marR="0" lvl="0" indent="-228600" algn="l" defTabSz="914400" rtl="0" eaLnBrk="1" fontAlgn="auto" latinLnBrk="0" hangingPunct="1">
              <a:lnSpc>
                <a:spcPct val="150000"/>
              </a:lnSpc>
              <a:spcBef>
                <a:spcPct val="20000"/>
              </a:spcBef>
              <a:spcAft>
                <a:spcPts val="0"/>
              </a:spcAft>
              <a:buClrTx/>
              <a:buSzTx/>
              <a:buFont typeface="Arial" pitchFamily="34" charset="0"/>
              <a:buChar char="•"/>
              <a:tabLst/>
              <a:defRPr/>
            </a:pPr>
            <a:r>
              <a:rPr lang="bg-BG" sz="2800" dirty="0">
                <a:solidFill>
                  <a:schemeClr val="tx1">
                    <a:lumMod val="50000"/>
                    <a:lumOff val="50000"/>
                  </a:schemeClr>
                </a:solidFill>
                <a:latin typeface="+mj-lt"/>
              </a:rPr>
              <a:t>8 measurement points</a:t>
            </a:r>
          </a:p>
          <a:p>
            <a:pPr marL="685800" lvl="1" indent="-228600">
              <a:lnSpc>
                <a:spcPct val="150000"/>
              </a:lnSpc>
              <a:spcBef>
                <a:spcPct val="20000"/>
              </a:spcBef>
              <a:buFont typeface="Arial" pitchFamily="34" charset="0"/>
              <a:buChar char="•"/>
            </a:pPr>
            <a:r>
              <a:rPr lang="bg-BG" sz="2800" dirty="0">
                <a:solidFill>
                  <a:schemeClr val="tx1">
                    <a:lumMod val="50000"/>
                    <a:lumOff val="50000"/>
                  </a:schemeClr>
                </a:solidFill>
                <a:latin typeface="+mj-lt"/>
              </a:rPr>
              <a:t>3 points iside the watershed</a:t>
            </a:r>
            <a:endParaRPr lang="de-AT" sz="2800" dirty="0">
              <a:solidFill>
                <a:schemeClr val="tx1">
                  <a:lumMod val="50000"/>
                  <a:lumOff val="50000"/>
                </a:schemeClr>
              </a:solidFill>
              <a:latin typeface="+mj-lt"/>
            </a:endParaRPr>
          </a:p>
          <a:p>
            <a:pPr marL="228600" lvl="0" indent="-228600">
              <a:lnSpc>
                <a:spcPct val="150000"/>
              </a:lnSpc>
              <a:spcBef>
                <a:spcPct val="20000"/>
              </a:spcBef>
            </a:pPr>
            <a:endParaRPr lang="en-US" sz="2800" dirty="0">
              <a:solidFill>
                <a:schemeClr val="tx1">
                  <a:lumMod val="50000"/>
                  <a:lumOff val="50000"/>
                </a:schemeClr>
              </a:solidFill>
              <a:latin typeface="+mj-lt"/>
            </a:endParaRPr>
          </a:p>
          <a:p>
            <a:pPr marL="228600" marR="0" lvl="0" indent="-228600" algn="l" defTabSz="914400" rtl="0" eaLnBrk="1" fontAlgn="auto" latinLnBrk="0" hangingPunct="1">
              <a:lnSpc>
                <a:spcPct val="150000"/>
              </a:lnSpc>
              <a:spcBef>
                <a:spcPct val="20000"/>
              </a:spcBef>
              <a:spcAft>
                <a:spcPts val="0"/>
              </a:spcAft>
              <a:buClrTx/>
              <a:buSzTx/>
              <a:buFont typeface="Arial" pitchFamily="34" charset="0"/>
              <a:buNone/>
              <a:tabLst/>
              <a:defRPr/>
            </a:pPr>
            <a:endParaRPr kumimoji="0" lang="en-US" sz="3200" b="1" i="0" u="none" strike="noStrike" kern="1200" cap="none" spc="0" normalizeH="0" baseline="0" noProof="0" dirty="0">
              <a:ln>
                <a:noFill/>
              </a:ln>
              <a:solidFill>
                <a:srgbClr val="0070C0"/>
              </a:solidFill>
              <a:effectLst>
                <a:outerShdw blurRad="38100" dist="38100" dir="2700000" algn="tl">
                  <a:srgbClr val="C0C0C0"/>
                </a:outerShdw>
              </a:effectLst>
              <a:uLnTx/>
              <a:uFillTx/>
              <a:latin typeface="+mj-lt"/>
              <a:ea typeface="+mn-ea"/>
              <a:cs typeface="+mn-cs"/>
            </a:endParaRPr>
          </a:p>
          <a:p>
            <a:pPr marL="228600" marR="0" lvl="0" indent="-228600" algn="l" defTabSz="914400" rtl="0" eaLnBrk="1" fontAlgn="auto" latinLnBrk="0" hangingPunct="1">
              <a:lnSpc>
                <a:spcPct val="150000"/>
              </a:lnSpc>
              <a:spcBef>
                <a:spcPct val="20000"/>
              </a:spcBef>
              <a:spcAft>
                <a:spcPts val="0"/>
              </a:spcAft>
              <a:buClrTx/>
              <a:buSzTx/>
              <a:buFont typeface="Arial" pitchFamily="34" charset="0"/>
              <a:buNone/>
              <a:tabLst/>
              <a:defRPr/>
            </a:pPr>
            <a:endParaRPr kumimoji="0" lang="en-US" sz="2800" b="0" i="0" u="none" strike="noStrike" kern="1200" cap="none" spc="0" normalizeH="0" baseline="0" noProof="0" dirty="0">
              <a:ln>
                <a:noFill/>
              </a:ln>
              <a:solidFill>
                <a:schemeClr val="tx1">
                  <a:lumMod val="50000"/>
                  <a:lumOff val="50000"/>
                </a:schemeClr>
              </a:solidFill>
              <a:effectLst/>
              <a:uLnTx/>
              <a:uFillTx/>
              <a:latin typeface="+mj-lt"/>
              <a:ea typeface="+mn-ea"/>
              <a:cs typeface="+mn-cs"/>
            </a:endParaRPr>
          </a:p>
        </p:txBody>
      </p:sp>
      <p:pic>
        <p:nvPicPr>
          <p:cNvPr id="6146" name="Picture 2" descr="dyzdomerni%20stancii"/>
          <p:cNvPicPr>
            <a:picLocks noChangeAspect="1" noChangeArrowheads="1"/>
          </p:cNvPicPr>
          <p:nvPr/>
        </p:nvPicPr>
        <p:blipFill>
          <a:blip r:embed="rId3" cstate="print"/>
          <a:srcRect/>
          <a:stretch>
            <a:fillRect/>
          </a:stretch>
        </p:blipFill>
        <p:spPr bwMode="auto">
          <a:xfrm>
            <a:off x="0" y="1692037"/>
            <a:ext cx="4165600" cy="4512733"/>
          </a:xfrm>
          <a:prstGeom prst="rect">
            <a:avLst/>
          </a:prstGeom>
          <a:noFill/>
          <a:ln w="9525">
            <a:noFill/>
            <a:miter lim="800000"/>
            <a:headEnd/>
            <a:tailEnd/>
          </a:ln>
        </p:spPr>
      </p:pic>
    </p:spTree>
    <p:extLst>
      <p:ext uri="{BB962C8B-B14F-4D97-AF65-F5344CB8AC3E}">
        <p14:creationId xmlns:p14="http://schemas.microsoft.com/office/powerpoint/2010/main" val="1134480318"/>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75" y="-36513"/>
            <a:ext cx="9175750" cy="6931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sz="4400" dirty="0" err="1">
                <a:latin typeface="+mj-lt"/>
              </a:rPr>
              <a:t>Mizia</a:t>
            </a:r>
            <a:r>
              <a:rPr lang="en-US" sz="4400" dirty="0">
                <a:latin typeface="+mj-lt"/>
              </a:rPr>
              <a:t> flood study</a:t>
            </a:r>
          </a:p>
        </p:txBody>
      </p:sp>
      <p:sp>
        <p:nvSpPr>
          <p:cNvPr id="7" name="Content Placeholder 2"/>
          <p:cNvSpPr txBox="1">
            <a:spLocks/>
          </p:cNvSpPr>
          <p:nvPr/>
        </p:nvSpPr>
        <p:spPr>
          <a:xfrm>
            <a:off x="4984842" y="1692037"/>
            <a:ext cx="3817964" cy="4777002"/>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150000"/>
              </a:lnSpc>
              <a:spcBef>
                <a:spcPct val="20000"/>
              </a:spcBef>
              <a:spcAft>
                <a:spcPts val="0"/>
              </a:spcAft>
              <a:buClrTx/>
              <a:buSzTx/>
              <a:tabLst/>
              <a:defRPr/>
            </a:pPr>
            <a:r>
              <a:rPr lang="bg-BG" sz="2800" dirty="0">
                <a:solidFill>
                  <a:srgbClr val="0070C0"/>
                </a:solidFill>
                <a:effectLst>
                  <a:outerShdw blurRad="38100" dist="38100" dir="2700000" algn="tl">
                    <a:srgbClr val="C0C0C0"/>
                  </a:outerShdw>
                </a:effectLst>
                <a:latin typeface="+mj-lt"/>
              </a:rPr>
              <a:t>Rainfall data:</a:t>
            </a:r>
          </a:p>
          <a:p>
            <a:pPr marL="228600" marR="0" lvl="0" indent="-228600" algn="l" defTabSz="914400" rtl="0" eaLnBrk="1" fontAlgn="auto" latinLnBrk="0" hangingPunct="1">
              <a:lnSpc>
                <a:spcPct val="150000"/>
              </a:lnSpc>
              <a:spcBef>
                <a:spcPct val="20000"/>
              </a:spcBef>
              <a:spcAft>
                <a:spcPts val="0"/>
              </a:spcAft>
              <a:buClrTx/>
              <a:buSzTx/>
              <a:buFont typeface="Arial" pitchFamily="34" charset="0"/>
              <a:buChar char="•"/>
              <a:tabLst/>
              <a:defRPr/>
            </a:pPr>
            <a:r>
              <a:rPr lang="bg-BG" sz="2800" dirty="0">
                <a:solidFill>
                  <a:schemeClr val="tx1">
                    <a:lumMod val="50000"/>
                    <a:lumOff val="50000"/>
                  </a:schemeClr>
                </a:solidFill>
                <a:latin typeface="+mj-lt"/>
              </a:rPr>
              <a:t>8 measurement points</a:t>
            </a:r>
          </a:p>
          <a:p>
            <a:pPr marL="685800" lvl="1" indent="-228600">
              <a:lnSpc>
                <a:spcPct val="150000"/>
              </a:lnSpc>
              <a:spcBef>
                <a:spcPct val="20000"/>
              </a:spcBef>
              <a:buFont typeface="Arial" pitchFamily="34" charset="0"/>
              <a:buChar char="•"/>
            </a:pPr>
            <a:r>
              <a:rPr lang="bg-BG" sz="2800" dirty="0">
                <a:solidFill>
                  <a:schemeClr val="tx1">
                    <a:lumMod val="50000"/>
                    <a:lumOff val="50000"/>
                  </a:schemeClr>
                </a:solidFill>
                <a:latin typeface="+mj-lt"/>
              </a:rPr>
              <a:t>3 points iside the watershed</a:t>
            </a:r>
          </a:p>
          <a:p>
            <a:pPr marL="228600" indent="-228600">
              <a:lnSpc>
                <a:spcPct val="150000"/>
              </a:lnSpc>
              <a:spcBef>
                <a:spcPct val="20000"/>
              </a:spcBef>
              <a:buFont typeface="Arial" pitchFamily="34" charset="0"/>
              <a:buChar char="•"/>
            </a:pPr>
            <a:r>
              <a:rPr lang="bg-BG" sz="2800" dirty="0">
                <a:solidFill>
                  <a:schemeClr val="tx1">
                    <a:lumMod val="50000"/>
                    <a:lumOff val="50000"/>
                  </a:schemeClr>
                </a:solidFill>
                <a:latin typeface="+mj-lt"/>
              </a:rPr>
              <a:t>Thiessen polygons</a:t>
            </a:r>
            <a:endParaRPr lang="de-AT" sz="2800" dirty="0">
              <a:solidFill>
                <a:schemeClr val="tx1">
                  <a:lumMod val="50000"/>
                  <a:lumOff val="50000"/>
                </a:schemeClr>
              </a:solidFill>
              <a:latin typeface="+mj-lt"/>
            </a:endParaRPr>
          </a:p>
          <a:p>
            <a:pPr marL="228600" lvl="0" indent="-228600">
              <a:lnSpc>
                <a:spcPct val="150000"/>
              </a:lnSpc>
              <a:spcBef>
                <a:spcPct val="20000"/>
              </a:spcBef>
            </a:pPr>
            <a:endParaRPr lang="en-US" sz="2800" dirty="0">
              <a:solidFill>
                <a:schemeClr val="tx1">
                  <a:lumMod val="50000"/>
                  <a:lumOff val="50000"/>
                </a:schemeClr>
              </a:solidFill>
              <a:latin typeface="+mj-lt"/>
            </a:endParaRPr>
          </a:p>
          <a:p>
            <a:pPr marL="228600" marR="0" lvl="0" indent="-228600" algn="l" defTabSz="914400" rtl="0" eaLnBrk="1" fontAlgn="auto" latinLnBrk="0" hangingPunct="1">
              <a:lnSpc>
                <a:spcPct val="150000"/>
              </a:lnSpc>
              <a:spcBef>
                <a:spcPct val="20000"/>
              </a:spcBef>
              <a:spcAft>
                <a:spcPts val="0"/>
              </a:spcAft>
              <a:buClrTx/>
              <a:buSzTx/>
              <a:buFont typeface="Arial" pitchFamily="34" charset="0"/>
              <a:buNone/>
              <a:tabLst/>
              <a:defRPr/>
            </a:pPr>
            <a:endParaRPr kumimoji="0" lang="en-US" sz="3200" b="1" i="0" u="none" strike="noStrike" kern="1200" cap="none" spc="0" normalizeH="0" baseline="0" noProof="0" dirty="0">
              <a:ln>
                <a:noFill/>
              </a:ln>
              <a:solidFill>
                <a:srgbClr val="0070C0"/>
              </a:solidFill>
              <a:effectLst>
                <a:outerShdw blurRad="38100" dist="38100" dir="2700000" algn="tl">
                  <a:srgbClr val="C0C0C0"/>
                </a:outerShdw>
              </a:effectLst>
              <a:uLnTx/>
              <a:uFillTx/>
              <a:latin typeface="+mj-lt"/>
              <a:ea typeface="+mn-ea"/>
              <a:cs typeface="+mn-cs"/>
            </a:endParaRPr>
          </a:p>
          <a:p>
            <a:pPr marL="228600" marR="0" lvl="0" indent="-228600" algn="l" defTabSz="914400" rtl="0" eaLnBrk="1" fontAlgn="auto" latinLnBrk="0" hangingPunct="1">
              <a:lnSpc>
                <a:spcPct val="150000"/>
              </a:lnSpc>
              <a:spcBef>
                <a:spcPct val="20000"/>
              </a:spcBef>
              <a:spcAft>
                <a:spcPts val="0"/>
              </a:spcAft>
              <a:buClrTx/>
              <a:buSzTx/>
              <a:buFont typeface="Arial" pitchFamily="34" charset="0"/>
              <a:buNone/>
              <a:tabLst/>
              <a:defRPr/>
            </a:pPr>
            <a:endParaRPr kumimoji="0" lang="en-US" sz="2800" b="0" i="0" u="none" strike="noStrike" kern="1200" cap="none" spc="0" normalizeH="0" baseline="0" noProof="0" dirty="0">
              <a:ln>
                <a:noFill/>
              </a:ln>
              <a:solidFill>
                <a:schemeClr val="tx1">
                  <a:lumMod val="50000"/>
                  <a:lumOff val="50000"/>
                </a:schemeClr>
              </a:solidFill>
              <a:effectLst/>
              <a:uLnTx/>
              <a:uFillTx/>
              <a:latin typeface="+mj-lt"/>
              <a:ea typeface="+mn-ea"/>
              <a:cs typeface="+mn-cs"/>
            </a:endParaRPr>
          </a:p>
        </p:txBody>
      </p:sp>
      <p:pic>
        <p:nvPicPr>
          <p:cNvPr id="7170" name="Picture 2" descr="thiesse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486847"/>
            <a:ext cx="4432300" cy="4740099"/>
          </a:xfrm>
          <a:prstGeom prst="rect">
            <a:avLst/>
          </a:prstGeom>
          <a:noFill/>
          <a:ln w="9525">
            <a:noFill/>
            <a:miter lim="800000"/>
            <a:headEnd/>
            <a:tailEnd/>
          </a:ln>
        </p:spPr>
      </p:pic>
    </p:spTree>
    <p:extLst>
      <p:ext uri="{BB962C8B-B14F-4D97-AF65-F5344CB8AC3E}">
        <p14:creationId xmlns:p14="http://schemas.microsoft.com/office/powerpoint/2010/main" val="1134480318"/>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75" y="-36513"/>
            <a:ext cx="9175750" cy="6931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sz="4400" dirty="0" err="1">
                <a:latin typeface="+mj-lt"/>
              </a:rPr>
              <a:t>Mizia</a:t>
            </a:r>
            <a:r>
              <a:rPr lang="en-US" sz="4400" dirty="0">
                <a:latin typeface="+mj-lt"/>
              </a:rPr>
              <a:t> flood study</a:t>
            </a:r>
          </a:p>
        </p:txBody>
      </p:sp>
      <p:sp>
        <p:nvSpPr>
          <p:cNvPr id="7" name="Content Placeholder 2"/>
          <p:cNvSpPr txBox="1">
            <a:spLocks/>
          </p:cNvSpPr>
          <p:nvPr/>
        </p:nvSpPr>
        <p:spPr>
          <a:xfrm>
            <a:off x="4984842" y="1692037"/>
            <a:ext cx="3817964" cy="4777002"/>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150000"/>
              </a:lnSpc>
              <a:spcBef>
                <a:spcPct val="20000"/>
              </a:spcBef>
              <a:spcAft>
                <a:spcPts val="0"/>
              </a:spcAft>
              <a:buClrTx/>
              <a:buSzTx/>
              <a:tabLst/>
              <a:defRPr/>
            </a:pPr>
            <a:r>
              <a:rPr lang="bg-BG" sz="2800" dirty="0">
                <a:solidFill>
                  <a:srgbClr val="0070C0"/>
                </a:solidFill>
                <a:effectLst>
                  <a:outerShdw blurRad="38100" dist="38100" dir="2700000" algn="tl">
                    <a:srgbClr val="C0C0C0"/>
                  </a:outerShdw>
                </a:effectLst>
                <a:latin typeface="+mj-lt"/>
              </a:rPr>
              <a:t>Hydrological model:</a:t>
            </a:r>
          </a:p>
          <a:p>
            <a:pPr marL="228600" marR="0" lvl="0" indent="-228600" algn="l" defTabSz="914400" rtl="0" eaLnBrk="1" fontAlgn="auto" latinLnBrk="0" hangingPunct="1">
              <a:lnSpc>
                <a:spcPct val="150000"/>
              </a:lnSpc>
              <a:spcBef>
                <a:spcPct val="20000"/>
              </a:spcBef>
              <a:spcAft>
                <a:spcPts val="0"/>
              </a:spcAft>
              <a:buClrTx/>
              <a:buSzTx/>
              <a:buFont typeface="Arial" pitchFamily="34" charset="0"/>
              <a:buChar char="•"/>
              <a:tabLst/>
              <a:defRPr/>
            </a:pPr>
            <a:r>
              <a:rPr lang="bg-BG" sz="2800" dirty="0">
                <a:solidFill>
                  <a:schemeClr val="tx1">
                    <a:lumMod val="50000"/>
                    <a:lumOff val="50000"/>
                  </a:schemeClr>
                </a:solidFill>
                <a:latin typeface="+mj-lt"/>
              </a:rPr>
              <a:t>23 watersheds</a:t>
            </a:r>
          </a:p>
          <a:p>
            <a:pPr marL="228600" marR="0" lvl="0" indent="-228600" algn="l" defTabSz="914400" rtl="0" eaLnBrk="1" fontAlgn="auto" latinLnBrk="0" hangingPunct="1">
              <a:lnSpc>
                <a:spcPct val="150000"/>
              </a:lnSpc>
              <a:spcBef>
                <a:spcPct val="20000"/>
              </a:spcBef>
              <a:spcAft>
                <a:spcPts val="0"/>
              </a:spcAft>
              <a:buClrTx/>
              <a:buSzTx/>
              <a:buFont typeface="Arial" pitchFamily="34" charset="0"/>
              <a:buChar char="•"/>
              <a:tabLst/>
              <a:defRPr/>
            </a:pPr>
            <a:r>
              <a:rPr lang="bg-BG" sz="2800" dirty="0">
                <a:solidFill>
                  <a:schemeClr val="tx1">
                    <a:lumMod val="50000"/>
                    <a:lumOff val="50000"/>
                  </a:schemeClr>
                </a:solidFill>
                <a:latin typeface="+mj-lt"/>
              </a:rPr>
              <a:t>1 month simulation period</a:t>
            </a:r>
          </a:p>
          <a:p>
            <a:pPr marL="228600" lvl="0" indent="-228600">
              <a:lnSpc>
                <a:spcPct val="150000"/>
              </a:lnSpc>
              <a:spcBef>
                <a:spcPct val="20000"/>
              </a:spcBef>
            </a:pPr>
            <a:endParaRPr lang="en-US" sz="2800" dirty="0">
              <a:solidFill>
                <a:schemeClr val="tx1">
                  <a:lumMod val="50000"/>
                  <a:lumOff val="50000"/>
                </a:schemeClr>
              </a:solidFill>
              <a:latin typeface="+mj-lt"/>
            </a:endParaRPr>
          </a:p>
          <a:p>
            <a:pPr marL="228600" marR="0" lvl="0" indent="-228600" algn="l" defTabSz="914400" rtl="0" eaLnBrk="1" fontAlgn="auto" latinLnBrk="0" hangingPunct="1">
              <a:lnSpc>
                <a:spcPct val="150000"/>
              </a:lnSpc>
              <a:spcBef>
                <a:spcPct val="20000"/>
              </a:spcBef>
              <a:spcAft>
                <a:spcPts val="0"/>
              </a:spcAft>
              <a:buClrTx/>
              <a:buSzTx/>
              <a:buFont typeface="Arial" pitchFamily="34" charset="0"/>
              <a:buNone/>
              <a:tabLst/>
              <a:defRPr/>
            </a:pPr>
            <a:endParaRPr kumimoji="0" lang="en-US" sz="3200" b="1" i="0" u="none" strike="noStrike" kern="1200" cap="none" spc="0" normalizeH="0" baseline="0" noProof="0" dirty="0">
              <a:ln>
                <a:noFill/>
              </a:ln>
              <a:solidFill>
                <a:srgbClr val="0070C0"/>
              </a:solidFill>
              <a:effectLst>
                <a:outerShdw blurRad="38100" dist="38100" dir="2700000" algn="tl">
                  <a:srgbClr val="C0C0C0"/>
                </a:outerShdw>
              </a:effectLst>
              <a:uLnTx/>
              <a:uFillTx/>
              <a:latin typeface="+mj-lt"/>
              <a:ea typeface="+mn-ea"/>
              <a:cs typeface="+mn-cs"/>
            </a:endParaRPr>
          </a:p>
          <a:p>
            <a:pPr marL="228600" marR="0" lvl="0" indent="-228600" algn="l" defTabSz="914400" rtl="0" eaLnBrk="1" fontAlgn="auto" latinLnBrk="0" hangingPunct="1">
              <a:lnSpc>
                <a:spcPct val="150000"/>
              </a:lnSpc>
              <a:spcBef>
                <a:spcPct val="20000"/>
              </a:spcBef>
              <a:spcAft>
                <a:spcPts val="0"/>
              </a:spcAft>
              <a:buClrTx/>
              <a:buSzTx/>
              <a:buFont typeface="Arial" pitchFamily="34" charset="0"/>
              <a:buNone/>
              <a:tabLst/>
              <a:defRPr/>
            </a:pPr>
            <a:endParaRPr kumimoji="0" lang="en-US" sz="2800" b="0" i="0" u="none" strike="noStrike" kern="1200" cap="none" spc="0" normalizeH="0" baseline="0" noProof="0" dirty="0">
              <a:ln>
                <a:noFill/>
              </a:ln>
              <a:solidFill>
                <a:schemeClr val="tx1">
                  <a:lumMod val="50000"/>
                  <a:lumOff val="50000"/>
                </a:schemeClr>
              </a:solidFill>
              <a:effectLst/>
              <a:uLnTx/>
              <a:uFillTx/>
              <a:latin typeface="+mj-lt"/>
              <a:ea typeface="+mn-ea"/>
              <a:cs typeface="+mn-cs"/>
            </a:endParaRPr>
          </a:p>
        </p:txBody>
      </p:sp>
      <p:pic>
        <p:nvPicPr>
          <p:cNvPr id="8194" name="Picture 2" descr="HMS_model"/>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7507" y="1561116"/>
            <a:ext cx="3697568" cy="4611084"/>
          </a:xfrm>
          <a:prstGeom prst="rect">
            <a:avLst/>
          </a:prstGeom>
          <a:noFill/>
          <a:ln w="9525">
            <a:noFill/>
            <a:miter lim="800000"/>
            <a:headEnd/>
            <a:tailEnd/>
          </a:ln>
        </p:spPr>
      </p:pic>
    </p:spTree>
    <p:extLst>
      <p:ext uri="{BB962C8B-B14F-4D97-AF65-F5344CB8AC3E}">
        <p14:creationId xmlns:p14="http://schemas.microsoft.com/office/powerpoint/2010/main" val="1134480318"/>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75" y="-36513"/>
            <a:ext cx="9175750" cy="6931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sz="4400" dirty="0" err="1">
                <a:latin typeface="+mj-lt"/>
              </a:rPr>
              <a:t>Mizia</a:t>
            </a:r>
            <a:r>
              <a:rPr lang="en-US" sz="4400" dirty="0">
                <a:latin typeface="+mj-lt"/>
              </a:rPr>
              <a:t> flood study</a:t>
            </a:r>
          </a:p>
        </p:txBody>
      </p:sp>
      <p:pic>
        <p:nvPicPr>
          <p:cNvPr id="5" name="Picture 2" descr="vodosbo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8931" y="1676707"/>
            <a:ext cx="3357008" cy="4505153"/>
          </a:xfrm>
          <a:prstGeom prst="rect">
            <a:avLst/>
          </a:prstGeom>
          <a:noFill/>
          <a:ln w="9525">
            <a:noFill/>
            <a:miter lim="800000"/>
            <a:headEnd/>
            <a:tailEnd/>
          </a:ln>
        </p:spPr>
      </p:pic>
      <p:sp>
        <p:nvSpPr>
          <p:cNvPr id="8" name="Donut 7"/>
          <p:cNvSpPr/>
          <p:nvPr/>
        </p:nvSpPr>
        <p:spPr>
          <a:xfrm>
            <a:off x="2406770" y="1794295"/>
            <a:ext cx="621101" cy="621101"/>
          </a:xfrm>
          <a:prstGeom prst="donut">
            <a:avLst>
              <a:gd name="adj" fmla="val 12015"/>
            </a:avLst>
          </a:prstGeom>
          <a:solidFill>
            <a:srgbClr val="FF0000"/>
          </a:solid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bg-BG">
              <a:solidFill>
                <a:schemeClr val="tx1"/>
              </a:solidFill>
            </a:endParaRPr>
          </a:p>
        </p:txBody>
      </p:sp>
      <p:sp>
        <p:nvSpPr>
          <p:cNvPr id="9" name="Donut 8"/>
          <p:cNvSpPr/>
          <p:nvPr/>
        </p:nvSpPr>
        <p:spPr>
          <a:xfrm>
            <a:off x="2291751" y="2421148"/>
            <a:ext cx="621101" cy="621101"/>
          </a:xfrm>
          <a:prstGeom prst="donut">
            <a:avLst>
              <a:gd name="adj" fmla="val 12015"/>
            </a:avLst>
          </a:prstGeom>
          <a:solidFill>
            <a:srgbClr val="FF0000"/>
          </a:solid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bg-BG">
              <a:solidFill>
                <a:schemeClr val="tx1"/>
              </a:solidFill>
            </a:endParaRPr>
          </a:p>
        </p:txBody>
      </p:sp>
      <p:sp>
        <p:nvSpPr>
          <p:cNvPr id="10" name="Donut 9"/>
          <p:cNvSpPr/>
          <p:nvPr/>
        </p:nvSpPr>
        <p:spPr>
          <a:xfrm>
            <a:off x="2438401" y="2964612"/>
            <a:ext cx="621101" cy="621101"/>
          </a:xfrm>
          <a:prstGeom prst="donut">
            <a:avLst>
              <a:gd name="adj" fmla="val 12015"/>
            </a:avLst>
          </a:prstGeom>
          <a:solidFill>
            <a:srgbClr val="FF0000"/>
          </a:solid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bg-BG">
              <a:solidFill>
                <a:schemeClr val="tx1"/>
              </a:solidFill>
            </a:endParaRPr>
          </a:p>
        </p:txBody>
      </p:sp>
      <p:sp>
        <p:nvSpPr>
          <p:cNvPr id="11" name="Donut 10"/>
          <p:cNvSpPr/>
          <p:nvPr/>
        </p:nvSpPr>
        <p:spPr>
          <a:xfrm>
            <a:off x="2869721" y="3853133"/>
            <a:ext cx="621101" cy="621101"/>
          </a:xfrm>
          <a:prstGeom prst="donut">
            <a:avLst>
              <a:gd name="adj" fmla="val 12015"/>
            </a:avLst>
          </a:prstGeom>
          <a:solidFill>
            <a:srgbClr val="FF0000"/>
          </a:solid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bg-BG">
              <a:solidFill>
                <a:schemeClr val="tx1"/>
              </a:solidFill>
            </a:endParaRPr>
          </a:p>
        </p:txBody>
      </p:sp>
      <p:pic>
        <p:nvPicPr>
          <p:cNvPr id="9218" name="Picture 2" descr="Hidrograf_Mizia"/>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11575" y="2731698"/>
            <a:ext cx="5448300" cy="3450162"/>
          </a:xfrm>
          <a:prstGeom prst="rect">
            <a:avLst/>
          </a:prstGeom>
          <a:noFill/>
          <a:ln w="9525">
            <a:noFill/>
            <a:miter lim="800000"/>
            <a:headEnd/>
            <a:tailEnd/>
          </a:ln>
        </p:spPr>
      </p:pic>
      <p:sp>
        <p:nvSpPr>
          <p:cNvPr id="7" name="Content Placeholder 2"/>
          <p:cNvSpPr txBox="1">
            <a:spLocks/>
          </p:cNvSpPr>
          <p:nvPr/>
        </p:nvSpPr>
        <p:spPr>
          <a:xfrm>
            <a:off x="4057742" y="1311037"/>
            <a:ext cx="3817964" cy="4777002"/>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150000"/>
              </a:lnSpc>
              <a:spcBef>
                <a:spcPct val="20000"/>
              </a:spcBef>
              <a:spcAft>
                <a:spcPts val="0"/>
              </a:spcAft>
              <a:buClrTx/>
              <a:buSzTx/>
              <a:tabLst/>
              <a:defRPr/>
            </a:pPr>
            <a:r>
              <a:rPr lang="bg-BG" sz="2800" dirty="0">
                <a:solidFill>
                  <a:srgbClr val="0070C0"/>
                </a:solidFill>
                <a:effectLst>
                  <a:outerShdw blurRad="38100" dist="38100" dir="2700000" algn="tl">
                    <a:srgbClr val="C0C0C0"/>
                  </a:outerShdw>
                </a:effectLst>
                <a:latin typeface="+mj-lt"/>
              </a:rPr>
              <a:t>Results:</a:t>
            </a:r>
          </a:p>
          <a:p>
            <a:pPr marL="228600" marR="0" lvl="0" indent="-228600" algn="l" defTabSz="914400" rtl="0" eaLnBrk="1" fontAlgn="auto" latinLnBrk="0" hangingPunct="1">
              <a:lnSpc>
                <a:spcPct val="150000"/>
              </a:lnSpc>
              <a:spcBef>
                <a:spcPct val="20000"/>
              </a:spcBef>
              <a:spcAft>
                <a:spcPts val="0"/>
              </a:spcAft>
              <a:buClrTx/>
              <a:buSzTx/>
              <a:buFont typeface="Arial" pitchFamily="34" charset="0"/>
              <a:buChar char="•"/>
              <a:tabLst/>
              <a:defRPr/>
            </a:pPr>
            <a:r>
              <a:rPr lang="bg-BG" sz="2800" dirty="0">
                <a:solidFill>
                  <a:schemeClr val="tx1">
                    <a:lumMod val="50000"/>
                    <a:lumOff val="50000"/>
                  </a:schemeClr>
                </a:solidFill>
                <a:latin typeface="+mj-lt"/>
              </a:rPr>
              <a:t>4 points</a:t>
            </a:r>
          </a:p>
          <a:p>
            <a:pPr marL="228600" marR="0" lvl="0" indent="-228600" algn="l" defTabSz="914400" rtl="0" eaLnBrk="1" fontAlgn="auto" latinLnBrk="0" hangingPunct="1">
              <a:lnSpc>
                <a:spcPct val="150000"/>
              </a:lnSpc>
              <a:spcBef>
                <a:spcPct val="20000"/>
              </a:spcBef>
              <a:spcAft>
                <a:spcPts val="0"/>
              </a:spcAft>
              <a:buClrTx/>
              <a:buSzTx/>
              <a:buFont typeface="Arial" pitchFamily="34" charset="0"/>
              <a:buChar char="•"/>
              <a:tabLst/>
              <a:defRPr/>
            </a:pPr>
            <a:r>
              <a:rPr lang="bg-BG" sz="2800" dirty="0">
                <a:solidFill>
                  <a:schemeClr val="tx1">
                    <a:lumMod val="50000"/>
                    <a:lumOff val="50000"/>
                  </a:schemeClr>
                </a:solidFill>
                <a:latin typeface="+mj-lt"/>
              </a:rPr>
              <a:t>Flow hydrographs</a:t>
            </a:r>
          </a:p>
          <a:p>
            <a:pPr marL="228600" marR="0" lvl="0" indent="-228600" algn="l" defTabSz="914400" rtl="0" eaLnBrk="1" fontAlgn="auto" latinLnBrk="0" hangingPunct="1">
              <a:lnSpc>
                <a:spcPct val="150000"/>
              </a:lnSpc>
              <a:spcBef>
                <a:spcPct val="20000"/>
              </a:spcBef>
              <a:spcAft>
                <a:spcPts val="0"/>
              </a:spcAft>
              <a:buClrTx/>
              <a:buSzTx/>
              <a:buFont typeface="Arial" pitchFamily="34" charset="0"/>
              <a:buChar char="•"/>
              <a:tabLst/>
              <a:defRPr/>
            </a:pPr>
            <a:r>
              <a:rPr lang="bg-BG" sz="2800" dirty="0">
                <a:solidFill>
                  <a:schemeClr val="tx1">
                    <a:lumMod val="50000"/>
                    <a:lumOff val="50000"/>
                  </a:schemeClr>
                </a:solidFill>
                <a:latin typeface="+mj-lt"/>
              </a:rPr>
              <a:t>Q max = 387 m</a:t>
            </a:r>
            <a:r>
              <a:rPr lang="bg-BG" sz="2800" baseline="30000" dirty="0">
                <a:solidFill>
                  <a:schemeClr val="tx1">
                    <a:lumMod val="50000"/>
                    <a:lumOff val="50000"/>
                  </a:schemeClr>
                </a:solidFill>
                <a:latin typeface="+mj-lt"/>
              </a:rPr>
              <a:t>3</a:t>
            </a:r>
            <a:r>
              <a:rPr lang="bg-BG" sz="2800" dirty="0">
                <a:solidFill>
                  <a:schemeClr val="tx1">
                    <a:lumMod val="50000"/>
                    <a:lumOff val="50000"/>
                  </a:schemeClr>
                </a:solidFill>
                <a:latin typeface="+mj-lt"/>
              </a:rPr>
              <a:t>/s</a:t>
            </a:r>
          </a:p>
          <a:p>
            <a:pPr marL="228600" indent="-228600">
              <a:lnSpc>
                <a:spcPct val="150000"/>
              </a:lnSpc>
              <a:spcBef>
                <a:spcPct val="20000"/>
              </a:spcBef>
              <a:buFont typeface="Arial" pitchFamily="34" charset="0"/>
              <a:buChar char="•"/>
            </a:pPr>
            <a:r>
              <a:rPr lang="bg-BG" sz="2800" dirty="0">
                <a:solidFill>
                  <a:schemeClr val="tx1">
                    <a:lumMod val="50000"/>
                    <a:lumOff val="50000"/>
                  </a:schemeClr>
                </a:solidFill>
              </a:rPr>
              <a:t>Flood wave vol.</a:t>
            </a:r>
          </a:p>
          <a:p>
            <a:pPr marL="685800" lvl="1" indent="-228600">
              <a:lnSpc>
                <a:spcPct val="150000"/>
              </a:lnSpc>
              <a:spcBef>
                <a:spcPct val="20000"/>
              </a:spcBef>
            </a:pPr>
            <a:r>
              <a:rPr lang="bg-BG" sz="2800" dirty="0">
                <a:solidFill>
                  <a:schemeClr val="tx1">
                    <a:lumMod val="50000"/>
                    <a:lumOff val="50000"/>
                  </a:schemeClr>
                </a:solidFill>
              </a:rPr>
              <a:t>~ 60 Mio. m</a:t>
            </a:r>
            <a:r>
              <a:rPr lang="bg-BG" sz="2800" baseline="30000" dirty="0">
                <a:solidFill>
                  <a:schemeClr val="tx1">
                    <a:lumMod val="50000"/>
                    <a:lumOff val="50000"/>
                  </a:schemeClr>
                </a:solidFill>
              </a:rPr>
              <a:t>3</a:t>
            </a:r>
          </a:p>
          <a:p>
            <a:pPr marL="228600" indent="-228600">
              <a:lnSpc>
                <a:spcPct val="150000"/>
              </a:lnSpc>
              <a:spcBef>
                <a:spcPct val="20000"/>
              </a:spcBef>
            </a:pPr>
            <a:endParaRPr lang="bg-BG" sz="2800" dirty="0">
              <a:solidFill>
                <a:schemeClr val="tx1">
                  <a:lumMod val="50000"/>
                  <a:lumOff val="50000"/>
                </a:schemeClr>
              </a:solidFill>
            </a:endParaRPr>
          </a:p>
          <a:p>
            <a:pPr marL="228600" marR="0" lvl="0" indent="-228600" algn="l" defTabSz="914400" rtl="0" eaLnBrk="1" fontAlgn="auto" latinLnBrk="0" hangingPunct="1">
              <a:lnSpc>
                <a:spcPct val="150000"/>
              </a:lnSpc>
              <a:spcBef>
                <a:spcPct val="20000"/>
              </a:spcBef>
              <a:spcAft>
                <a:spcPts val="0"/>
              </a:spcAft>
              <a:buClrTx/>
              <a:buSzTx/>
              <a:tabLst/>
              <a:defRPr/>
            </a:pPr>
            <a:endParaRPr lang="bg-BG" sz="2800" dirty="0">
              <a:solidFill>
                <a:schemeClr val="tx1">
                  <a:lumMod val="50000"/>
                  <a:lumOff val="50000"/>
                </a:schemeClr>
              </a:solidFill>
              <a:latin typeface="+mj-lt"/>
            </a:endParaRPr>
          </a:p>
          <a:p>
            <a:pPr marL="228600" marR="0" lvl="0" indent="-228600" algn="l" defTabSz="914400" rtl="0" eaLnBrk="1" fontAlgn="auto" latinLnBrk="0" hangingPunct="1">
              <a:lnSpc>
                <a:spcPct val="150000"/>
              </a:lnSpc>
              <a:spcBef>
                <a:spcPct val="20000"/>
              </a:spcBef>
              <a:spcAft>
                <a:spcPts val="0"/>
              </a:spcAft>
              <a:buClrTx/>
              <a:buSzTx/>
              <a:buFont typeface="Arial" pitchFamily="34" charset="0"/>
              <a:buChar char="•"/>
              <a:tabLst/>
              <a:defRPr/>
            </a:pPr>
            <a:endParaRPr lang="bg-BG" sz="2800" dirty="0">
              <a:solidFill>
                <a:schemeClr val="tx1">
                  <a:lumMod val="50000"/>
                  <a:lumOff val="50000"/>
                </a:schemeClr>
              </a:solidFill>
              <a:latin typeface="+mj-lt"/>
            </a:endParaRPr>
          </a:p>
          <a:p>
            <a:pPr marL="685800" lvl="1" indent="-228600">
              <a:lnSpc>
                <a:spcPct val="150000"/>
              </a:lnSpc>
              <a:spcBef>
                <a:spcPct val="20000"/>
              </a:spcBef>
            </a:pPr>
            <a:endParaRPr lang="bg-BG" sz="2800" dirty="0">
              <a:solidFill>
                <a:schemeClr val="tx1">
                  <a:lumMod val="50000"/>
                  <a:lumOff val="50000"/>
                </a:schemeClr>
              </a:solidFill>
              <a:latin typeface="+mj-lt"/>
            </a:endParaRPr>
          </a:p>
          <a:p>
            <a:pPr marL="685800" lvl="1" indent="-228600">
              <a:lnSpc>
                <a:spcPct val="150000"/>
              </a:lnSpc>
              <a:spcBef>
                <a:spcPct val="20000"/>
              </a:spcBef>
              <a:buFont typeface="Arial" pitchFamily="34" charset="0"/>
              <a:buChar char="•"/>
            </a:pPr>
            <a:endParaRPr lang="bg-BG" sz="2800" dirty="0">
              <a:solidFill>
                <a:schemeClr val="tx1">
                  <a:lumMod val="50000"/>
                  <a:lumOff val="50000"/>
                </a:schemeClr>
              </a:solidFill>
              <a:latin typeface="+mj-lt"/>
            </a:endParaRPr>
          </a:p>
          <a:p>
            <a:pPr marL="228600" lvl="0" indent="-228600">
              <a:lnSpc>
                <a:spcPct val="150000"/>
              </a:lnSpc>
              <a:spcBef>
                <a:spcPct val="20000"/>
              </a:spcBef>
            </a:pPr>
            <a:endParaRPr lang="en-US" sz="2800" dirty="0">
              <a:solidFill>
                <a:schemeClr val="tx1">
                  <a:lumMod val="50000"/>
                  <a:lumOff val="50000"/>
                </a:schemeClr>
              </a:solidFill>
              <a:latin typeface="+mj-lt"/>
            </a:endParaRPr>
          </a:p>
          <a:p>
            <a:pPr marL="228600" marR="0" lvl="0" indent="-228600" algn="l" defTabSz="914400" rtl="0" eaLnBrk="1" fontAlgn="auto" latinLnBrk="0" hangingPunct="1">
              <a:lnSpc>
                <a:spcPct val="150000"/>
              </a:lnSpc>
              <a:spcBef>
                <a:spcPct val="20000"/>
              </a:spcBef>
              <a:spcAft>
                <a:spcPts val="0"/>
              </a:spcAft>
              <a:buClrTx/>
              <a:buSzTx/>
              <a:buFont typeface="Arial" pitchFamily="34" charset="0"/>
              <a:buNone/>
              <a:tabLst/>
              <a:defRPr/>
            </a:pPr>
            <a:endParaRPr kumimoji="0" lang="en-US" sz="3200" b="1" i="0" u="none" strike="noStrike" kern="1200" cap="none" spc="0" normalizeH="0" baseline="0" noProof="0" dirty="0">
              <a:ln>
                <a:noFill/>
              </a:ln>
              <a:solidFill>
                <a:srgbClr val="0070C0"/>
              </a:solidFill>
              <a:effectLst>
                <a:outerShdw blurRad="38100" dist="38100" dir="2700000" algn="tl">
                  <a:srgbClr val="C0C0C0"/>
                </a:outerShdw>
              </a:effectLst>
              <a:uLnTx/>
              <a:uFillTx/>
              <a:latin typeface="+mj-lt"/>
              <a:ea typeface="+mn-ea"/>
              <a:cs typeface="+mn-cs"/>
            </a:endParaRPr>
          </a:p>
          <a:p>
            <a:pPr marL="228600" marR="0" lvl="0" indent="-228600" algn="l" defTabSz="914400" rtl="0" eaLnBrk="1" fontAlgn="auto" latinLnBrk="0" hangingPunct="1">
              <a:lnSpc>
                <a:spcPct val="150000"/>
              </a:lnSpc>
              <a:spcBef>
                <a:spcPct val="20000"/>
              </a:spcBef>
              <a:spcAft>
                <a:spcPts val="0"/>
              </a:spcAft>
              <a:buClrTx/>
              <a:buSzTx/>
              <a:buFont typeface="Arial" pitchFamily="34" charset="0"/>
              <a:buNone/>
              <a:tabLst/>
              <a:defRPr/>
            </a:pPr>
            <a:endParaRPr kumimoji="0" lang="en-US" sz="2800" b="0" i="0" u="none" strike="noStrike" kern="1200" cap="none" spc="0" normalizeH="0" baseline="0" noProof="0" dirty="0">
              <a:ln>
                <a:noFill/>
              </a:ln>
              <a:solidFill>
                <a:schemeClr val="tx1">
                  <a:lumMod val="50000"/>
                  <a:lumOff val="50000"/>
                </a:schemeClr>
              </a:solidFill>
              <a:effectLst/>
              <a:uLnTx/>
              <a:uFillTx/>
              <a:latin typeface="+mj-lt"/>
              <a:ea typeface="+mn-ea"/>
              <a:cs typeface="+mn-cs"/>
            </a:endParaRPr>
          </a:p>
        </p:txBody>
      </p:sp>
    </p:spTree>
    <p:extLst>
      <p:ext uri="{BB962C8B-B14F-4D97-AF65-F5344CB8AC3E}">
        <p14:creationId xmlns:p14="http://schemas.microsoft.com/office/powerpoint/2010/main" val="1134480318"/>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1872343"/>
          </a:xfrm>
        </p:spPr>
        <p:txBody>
          <a:bodyPr/>
          <a:lstStyle/>
          <a:p>
            <a:pPr algn="r">
              <a:lnSpc>
                <a:spcPct val="100000"/>
              </a:lnSpc>
            </a:pPr>
            <a:r>
              <a:rPr lang="en-US" sz="4400" dirty="0" err="1">
                <a:solidFill>
                  <a:srgbClr val="2F5897"/>
                </a:solidFill>
              </a:rPr>
              <a:t>Mizia</a:t>
            </a:r>
            <a:r>
              <a:rPr lang="en-US" sz="4400" dirty="0">
                <a:solidFill>
                  <a:srgbClr val="2F5897"/>
                </a:solidFill>
              </a:rPr>
              <a:t> flood study</a:t>
            </a:r>
            <a:r>
              <a:rPr lang="bg-BG" sz="4400" dirty="0">
                <a:solidFill>
                  <a:srgbClr val="2F5897"/>
                </a:solidFill>
              </a:rPr>
              <a:t> – </a:t>
            </a:r>
            <a:br>
              <a:rPr lang="bg-BG" sz="4400" dirty="0">
                <a:solidFill>
                  <a:srgbClr val="2F5897"/>
                </a:solidFill>
              </a:rPr>
            </a:br>
            <a:r>
              <a:rPr lang="bg-BG" sz="4400" dirty="0">
                <a:solidFill>
                  <a:srgbClr val="2F5897"/>
                </a:solidFill>
              </a:rPr>
              <a:t>Hydraulic model</a:t>
            </a:r>
            <a:endParaRPr lang="ru-RU" sz="2800" dirty="0">
              <a:latin typeface="+mj-lt"/>
            </a:endParaRPr>
          </a:p>
        </p:txBody>
      </p:sp>
      <p:sp>
        <p:nvSpPr>
          <p:cNvPr id="3" name="Content Placeholder 2"/>
          <p:cNvSpPr>
            <a:spLocks noGrp="1"/>
          </p:cNvSpPr>
          <p:nvPr>
            <p:ph idx="1"/>
          </p:nvPr>
        </p:nvSpPr>
        <p:spPr>
          <a:xfrm>
            <a:off x="471715" y="1875972"/>
            <a:ext cx="8229600" cy="4525963"/>
          </a:xfrm>
        </p:spPr>
        <p:txBody>
          <a:bodyPr>
            <a:normAutofit/>
          </a:bodyPr>
          <a:lstStyle/>
          <a:p>
            <a:r>
              <a:rPr lang="bg-BG" sz="3200" dirty="0">
                <a:solidFill>
                  <a:schemeClr val="tx1"/>
                </a:solidFill>
              </a:rPr>
              <a:t>Main task</a:t>
            </a:r>
            <a:r>
              <a:rPr lang="de-DE" sz="3200" dirty="0">
                <a:solidFill>
                  <a:schemeClr val="tx1"/>
                </a:solidFill>
              </a:rPr>
              <a:t>:</a:t>
            </a:r>
          </a:p>
          <a:p>
            <a:pPr lvl="1"/>
            <a:r>
              <a:rPr lang="bg-BG" sz="2400" dirty="0">
                <a:solidFill>
                  <a:schemeClr val="tx1"/>
                </a:solidFill>
              </a:rPr>
              <a:t>To use the available calibration data (water level marks) and to check if they can be reached with the obtained in the hydrological model hydrographs. </a:t>
            </a:r>
          </a:p>
          <a:p>
            <a:pPr lvl="1"/>
            <a:r>
              <a:rPr lang="bg-BG" sz="2400" dirty="0">
                <a:solidFill>
                  <a:schemeClr val="tx1"/>
                </a:solidFill>
              </a:rPr>
              <a:t>Hydraulic models, involving all 4 output points of the rainfall – runoff model.</a:t>
            </a:r>
          </a:p>
          <a:p>
            <a:pPr lvl="1">
              <a:buNone/>
            </a:pPr>
            <a:endParaRPr lang="bg-BG" sz="2400" dirty="0">
              <a:solidFill>
                <a:schemeClr val="tx1"/>
              </a:solidFill>
            </a:endParaRPr>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75" y="-36513"/>
            <a:ext cx="9175750" cy="6931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6721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1" fill="hold" grpId="0" nodeType="clickEffect">
                                  <p:stCondLst>
                                    <p:cond delay="0"/>
                                  </p:stCondLst>
                                  <p:childTnLst>
                                    <p:anim calcmode="lin" valueType="num">
                                      <p:cBhvr additive="base">
                                        <p:cTn id="12" dur="500"/>
                                        <p:tgtEl>
                                          <p:spTgt spid="3"/>
                                        </p:tgtEl>
                                        <p:attrNameLst>
                                          <p:attrName>ppt_x</p:attrName>
                                        </p:attrNameLst>
                                      </p:cBhvr>
                                      <p:tavLst>
                                        <p:tav tm="0">
                                          <p:val>
                                            <p:strVal val="ppt_x"/>
                                          </p:val>
                                        </p:tav>
                                        <p:tav tm="100000">
                                          <p:val>
                                            <p:strVal val="ppt_x"/>
                                          </p:val>
                                        </p:tav>
                                      </p:tavLst>
                                    </p:anim>
                                    <p:anim calcmode="lin" valueType="num">
                                      <p:cBhvr additive="base">
                                        <p:cTn id="13" dur="500"/>
                                        <p:tgtEl>
                                          <p:spTgt spid="3"/>
                                        </p:tgtEl>
                                        <p:attrNameLst>
                                          <p:attrName>ppt_y</p:attrName>
                                        </p:attrNameLst>
                                      </p:cBhvr>
                                      <p:tavLst>
                                        <p:tav tm="0">
                                          <p:val>
                                            <p:strVal val="ppt_y"/>
                                          </p:val>
                                        </p:tav>
                                        <p:tav tm="100000">
                                          <p:val>
                                            <p:strVal val="0-ppt_h/2"/>
                                          </p:val>
                                        </p:tav>
                                      </p:tavLst>
                                    </p:anim>
                                    <p:set>
                                      <p:cBhvr>
                                        <p:cTn id="14"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1872343"/>
          </a:xfrm>
        </p:spPr>
        <p:txBody>
          <a:bodyPr/>
          <a:lstStyle/>
          <a:p>
            <a:pPr algn="r">
              <a:lnSpc>
                <a:spcPct val="100000"/>
              </a:lnSpc>
            </a:pPr>
            <a:r>
              <a:rPr lang="en-US" sz="4400" dirty="0" err="1">
                <a:solidFill>
                  <a:srgbClr val="2F5897"/>
                </a:solidFill>
              </a:rPr>
              <a:t>Mizia</a:t>
            </a:r>
            <a:r>
              <a:rPr lang="en-US" sz="4400" dirty="0">
                <a:solidFill>
                  <a:srgbClr val="2F5897"/>
                </a:solidFill>
              </a:rPr>
              <a:t> flood study</a:t>
            </a:r>
            <a:r>
              <a:rPr lang="bg-BG" sz="4400" dirty="0">
                <a:solidFill>
                  <a:srgbClr val="2F5897"/>
                </a:solidFill>
              </a:rPr>
              <a:t> – </a:t>
            </a:r>
            <a:br>
              <a:rPr lang="bg-BG" sz="4400" dirty="0">
                <a:solidFill>
                  <a:srgbClr val="2F5897"/>
                </a:solidFill>
              </a:rPr>
            </a:br>
            <a:r>
              <a:rPr lang="bg-BG" sz="4400" dirty="0">
                <a:solidFill>
                  <a:srgbClr val="2F5897"/>
                </a:solidFill>
              </a:rPr>
              <a:t>Hydraulic model</a:t>
            </a:r>
            <a:endParaRPr lang="ru-RU" sz="2800" dirty="0">
              <a:latin typeface="+mj-lt"/>
            </a:endParaRPr>
          </a:p>
        </p:txBody>
      </p:sp>
      <p:sp>
        <p:nvSpPr>
          <p:cNvPr id="3" name="Content Placeholder 2"/>
          <p:cNvSpPr>
            <a:spLocks noGrp="1"/>
          </p:cNvSpPr>
          <p:nvPr>
            <p:ph idx="1"/>
          </p:nvPr>
        </p:nvSpPr>
        <p:spPr>
          <a:xfrm>
            <a:off x="471715" y="1875972"/>
            <a:ext cx="8229600" cy="4525963"/>
          </a:xfrm>
        </p:spPr>
        <p:txBody>
          <a:bodyPr>
            <a:normAutofit/>
          </a:bodyPr>
          <a:lstStyle/>
          <a:p>
            <a:r>
              <a:rPr lang="bg-BG" sz="2800" dirty="0">
                <a:solidFill>
                  <a:schemeClr val="tx1"/>
                </a:solidFill>
              </a:rPr>
              <a:t>Methodology of the study</a:t>
            </a:r>
            <a:endParaRPr lang="en-US" sz="2800" dirty="0">
              <a:solidFill>
                <a:schemeClr val="tx1"/>
              </a:solidFill>
            </a:endParaRPr>
          </a:p>
          <a:p>
            <a:pPr lvl="1"/>
            <a:r>
              <a:rPr lang="bg-BG" sz="2400" dirty="0">
                <a:solidFill>
                  <a:schemeClr val="tx1"/>
                </a:solidFill>
              </a:rPr>
              <a:t>two hydraulic models</a:t>
            </a:r>
            <a:endParaRPr lang="de-DE" sz="2400" dirty="0">
              <a:solidFill>
                <a:schemeClr val="tx1"/>
              </a:solidFill>
            </a:endParaRPr>
          </a:p>
          <a:p>
            <a:pPr lvl="2"/>
            <a:r>
              <a:rPr lang="de-DE" sz="2400" dirty="0">
                <a:solidFill>
                  <a:srgbClr val="0070C0"/>
                </a:solidFill>
              </a:rPr>
              <a:t>1</a:t>
            </a:r>
            <a:r>
              <a:rPr lang="bg-BG" sz="2400" dirty="0">
                <a:solidFill>
                  <a:srgbClr val="0070C0"/>
                </a:solidFill>
              </a:rPr>
              <a:t>D </a:t>
            </a:r>
            <a:r>
              <a:rPr lang="bg-BG" sz="2400" dirty="0">
                <a:solidFill>
                  <a:schemeClr val="tx1"/>
                </a:solidFill>
              </a:rPr>
              <a:t>– </a:t>
            </a:r>
            <a:r>
              <a:rPr lang="de-DE" sz="2400" dirty="0">
                <a:solidFill>
                  <a:schemeClr val="tx1"/>
                </a:solidFill>
              </a:rPr>
              <a:t>HEC-RAS v.4.1</a:t>
            </a:r>
          </a:p>
          <a:p>
            <a:pPr lvl="2"/>
            <a:r>
              <a:rPr lang="de-DE" sz="2400" dirty="0">
                <a:solidFill>
                  <a:srgbClr val="0070C0"/>
                </a:solidFill>
              </a:rPr>
              <a:t>2D</a:t>
            </a:r>
            <a:r>
              <a:rPr lang="de-DE" sz="2400" dirty="0">
                <a:solidFill>
                  <a:schemeClr val="tx1"/>
                </a:solidFill>
              </a:rPr>
              <a:t> – SRH – 2D</a:t>
            </a:r>
          </a:p>
          <a:p>
            <a:pPr lvl="1"/>
            <a:r>
              <a:rPr lang="bg-BG" sz="2400" dirty="0">
                <a:solidFill>
                  <a:schemeClr val="tx1"/>
                </a:solidFill>
              </a:rPr>
              <a:t>The whole reach was modelled with 1D model</a:t>
            </a:r>
            <a:endParaRPr lang="de-DE" sz="2400" dirty="0">
              <a:solidFill>
                <a:schemeClr val="tx1"/>
              </a:solidFill>
            </a:endParaRPr>
          </a:p>
          <a:p>
            <a:pPr lvl="1"/>
            <a:r>
              <a:rPr lang="bg-BG" sz="2400" dirty="0">
                <a:solidFill>
                  <a:schemeClr val="tx1"/>
                </a:solidFill>
              </a:rPr>
              <a:t>Additional 2D models were developed for the urban areas</a:t>
            </a:r>
            <a:endParaRPr lang="de-DE" sz="2400" dirty="0">
              <a:solidFill>
                <a:schemeClr val="tx1"/>
              </a:solidFill>
            </a:endParaRPr>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75" y="-36513"/>
            <a:ext cx="9175750" cy="6931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925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1" fill="hold" grpId="0" nodeType="clickEffect">
                                  <p:stCondLst>
                                    <p:cond delay="0"/>
                                  </p:stCondLst>
                                  <p:childTnLst>
                                    <p:anim calcmode="lin" valueType="num">
                                      <p:cBhvr additive="base">
                                        <p:cTn id="12" dur="500"/>
                                        <p:tgtEl>
                                          <p:spTgt spid="3"/>
                                        </p:tgtEl>
                                        <p:attrNameLst>
                                          <p:attrName>ppt_x</p:attrName>
                                        </p:attrNameLst>
                                      </p:cBhvr>
                                      <p:tavLst>
                                        <p:tav tm="0">
                                          <p:val>
                                            <p:strVal val="ppt_x"/>
                                          </p:val>
                                        </p:tav>
                                        <p:tav tm="100000">
                                          <p:val>
                                            <p:strVal val="ppt_x"/>
                                          </p:val>
                                        </p:tav>
                                      </p:tavLst>
                                    </p:anim>
                                    <p:anim calcmode="lin" valueType="num">
                                      <p:cBhvr additive="base">
                                        <p:cTn id="13" dur="500"/>
                                        <p:tgtEl>
                                          <p:spTgt spid="3"/>
                                        </p:tgtEl>
                                        <p:attrNameLst>
                                          <p:attrName>ppt_y</p:attrName>
                                        </p:attrNameLst>
                                      </p:cBhvr>
                                      <p:tavLst>
                                        <p:tav tm="0">
                                          <p:val>
                                            <p:strVal val="ppt_y"/>
                                          </p:val>
                                        </p:tav>
                                        <p:tav tm="100000">
                                          <p:val>
                                            <p:strVal val="0-ppt_h/2"/>
                                          </p:val>
                                        </p:tav>
                                      </p:tavLst>
                                    </p:anim>
                                    <p:set>
                                      <p:cBhvr>
                                        <p:cTn id="14"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1872343"/>
          </a:xfrm>
        </p:spPr>
        <p:txBody>
          <a:bodyPr/>
          <a:lstStyle/>
          <a:p>
            <a:pPr algn="r">
              <a:lnSpc>
                <a:spcPct val="100000"/>
              </a:lnSpc>
            </a:pPr>
            <a:r>
              <a:rPr lang="en-US" sz="4400" dirty="0" err="1">
                <a:solidFill>
                  <a:srgbClr val="2F5897"/>
                </a:solidFill>
              </a:rPr>
              <a:t>Mizia</a:t>
            </a:r>
            <a:r>
              <a:rPr lang="en-US" sz="4400" dirty="0">
                <a:solidFill>
                  <a:srgbClr val="2F5897"/>
                </a:solidFill>
              </a:rPr>
              <a:t> flood study</a:t>
            </a:r>
            <a:r>
              <a:rPr lang="bg-BG" sz="4400" dirty="0">
                <a:solidFill>
                  <a:srgbClr val="2F5897"/>
                </a:solidFill>
              </a:rPr>
              <a:t> – </a:t>
            </a:r>
            <a:br>
              <a:rPr lang="bg-BG" sz="4400" dirty="0">
                <a:solidFill>
                  <a:srgbClr val="2F5897"/>
                </a:solidFill>
              </a:rPr>
            </a:br>
            <a:r>
              <a:rPr lang="bg-BG" sz="4400" dirty="0">
                <a:solidFill>
                  <a:srgbClr val="2F5897"/>
                </a:solidFill>
              </a:rPr>
              <a:t>Hydraulic model</a:t>
            </a:r>
            <a:endParaRPr lang="ru-RU" sz="2800" dirty="0">
              <a:latin typeface="+mj-lt"/>
            </a:endParaRPr>
          </a:p>
        </p:txBody>
      </p:sp>
      <p:sp>
        <p:nvSpPr>
          <p:cNvPr id="3" name="Content Placeholder 2"/>
          <p:cNvSpPr>
            <a:spLocks noGrp="1"/>
          </p:cNvSpPr>
          <p:nvPr>
            <p:ph idx="1"/>
          </p:nvPr>
        </p:nvSpPr>
        <p:spPr>
          <a:xfrm>
            <a:off x="471715" y="1875972"/>
            <a:ext cx="8229600" cy="4525963"/>
          </a:xfrm>
        </p:spPr>
        <p:txBody>
          <a:bodyPr>
            <a:normAutofit/>
          </a:bodyPr>
          <a:lstStyle/>
          <a:p>
            <a:pPr>
              <a:buNone/>
            </a:pPr>
            <a:r>
              <a:rPr lang="bg-BG" i="1" dirty="0">
                <a:solidFill>
                  <a:srgbClr val="0070C0"/>
                </a:solidFill>
              </a:rPr>
              <a:t>Additional analysis of the Terrain models</a:t>
            </a:r>
          </a:p>
          <a:p>
            <a:r>
              <a:rPr lang="de-DE" i="1" dirty="0">
                <a:solidFill>
                  <a:schemeClr val="tx1"/>
                </a:solidFill>
              </a:rPr>
              <a:t>2 </a:t>
            </a:r>
            <a:r>
              <a:rPr lang="bg-BG" i="1" dirty="0">
                <a:solidFill>
                  <a:schemeClr val="tx1"/>
                </a:solidFill>
              </a:rPr>
              <a:t>Digital Terrain Models</a:t>
            </a:r>
            <a:endParaRPr lang="de-DE" i="1" dirty="0">
              <a:solidFill>
                <a:schemeClr val="tx1"/>
              </a:solidFill>
            </a:endParaRPr>
          </a:p>
          <a:p>
            <a:pPr lvl="1"/>
            <a:r>
              <a:rPr lang="bg-BG" sz="2000" dirty="0">
                <a:solidFill>
                  <a:schemeClr val="tx1"/>
                </a:solidFill>
              </a:rPr>
              <a:t>by aerial orthophotogrammetry</a:t>
            </a:r>
            <a:endParaRPr lang="en-US" sz="2000" dirty="0">
              <a:solidFill>
                <a:schemeClr val="tx1"/>
              </a:solidFill>
            </a:endParaRPr>
          </a:p>
          <a:p>
            <a:pPr lvl="1"/>
            <a:r>
              <a:rPr lang="bg-BG" sz="2000" dirty="0">
                <a:solidFill>
                  <a:schemeClr val="tx1"/>
                </a:solidFill>
              </a:rPr>
              <a:t>by combining of precise geodetic survey of the river bed with digitized topographic maps (1:5000)</a:t>
            </a:r>
          </a:p>
          <a:p>
            <a:r>
              <a:rPr lang="bg-BG" sz="2800" dirty="0">
                <a:solidFill>
                  <a:schemeClr val="tx1"/>
                </a:solidFill>
              </a:rPr>
              <a:t>Main task</a:t>
            </a:r>
            <a:r>
              <a:rPr lang="de-DE" sz="2800" dirty="0">
                <a:solidFill>
                  <a:schemeClr val="tx1"/>
                </a:solidFill>
              </a:rPr>
              <a:t>:</a:t>
            </a:r>
          </a:p>
          <a:p>
            <a:pPr lvl="1"/>
            <a:r>
              <a:rPr lang="bg-BG" sz="2000" dirty="0">
                <a:solidFill>
                  <a:schemeClr val="tx1"/>
                </a:solidFill>
              </a:rPr>
              <a:t>To analyze the results of the hydraulic model and to assess if these two fast and cheap methods for DTM generation can be used in praxis</a:t>
            </a:r>
            <a:endParaRPr lang="en-US" sz="2000" dirty="0">
              <a:solidFill>
                <a:schemeClr val="tx1"/>
              </a:solidFill>
            </a:endParaRPr>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75" y="-36513"/>
            <a:ext cx="9175750" cy="6931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6721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1" fill="hold" grpId="0" nodeType="clickEffect">
                                  <p:stCondLst>
                                    <p:cond delay="0"/>
                                  </p:stCondLst>
                                  <p:childTnLst>
                                    <p:anim calcmode="lin" valueType="num">
                                      <p:cBhvr additive="base">
                                        <p:cTn id="12" dur="500"/>
                                        <p:tgtEl>
                                          <p:spTgt spid="3"/>
                                        </p:tgtEl>
                                        <p:attrNameLst>
                                          <p:attrName>ppt_x</p:attrName>
                                        </p:attrNameLst>
                                      </p:cBhvr>
                                      <p:tavLst>
                                        <p:tav tm="0">
                                          <p:val>
                                            <p:strVal val="ppt_x"/>
                                          </p:val>
                                        </p:tav>
                                        <p:tav tm="100000">
                                          <p:val>
                                            <p:strVal val="ppt_x"/>
                                          </p:val>
                                        </p:tav>
                                      </p:tavLst>
                                    </p:anim>
                                    <p:anim calcmode="lin" valueType="num">
                                      <p:cBhvr additive="base">
                                        <p:cTn id="13" dur="500"/>
                                        <p:tgtEl>
                                          <p:spTgt spid="3"/>
                                        </p:tgtEl>
                                        <p:attrNameLst>
                                          <p:attrName>ppt_y</p:attrName>
                                        </p:attrNameLst>
                                      </p:cBhvr>
                                      <p:tavLst>
                                        <p:tav tm="0">
                                          <p:val>
                                            <p:strVal val="ppt_y"/>
                                          </p:val>
                                        </p:tav>
                                        <p:tav tm="100000">
                                          <p:val>
                                            <p:strVal val="0-ppt_h/2"/>
                                          </p:val>
                                        </p:tav>
                                      </p:tavLst>
                                    </p:anim>
                                    <p:set>
                                      <p:cBhvr>
                                        <p:cTn id="14"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75" y="-36513"/>
            <a:ext cx="9175750" cy="6931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3214045" y="1882568"/>
            <a:ext cx="5037507" cy="4872194"/>
          </a:xfrm>
          <a:prstGeom prst="rect">
            <a:avLst/>
          </a:prstGeom>
          <a:noFill/>
          <a:ln>
            <a:noFill/>
          </a:ln>
        </p:spPr>
      </p:pic>
      <p:sp>
        <p:nvSpPr>
          <p:cNvPr id="2" name="Title 1"/>
          <p:cNvSpPr>
            <a:spLocks noGrp="1"/>
          </p:cNvSpPr>
          <p:nvPr>
            <p:ph type="title"/>
          </p:nvPr>
        </p:nvSpPr>
        <p:spPr>
          <a:xfrm>
            <a:off x="457200" y="-1"/>
            <a:ext cx="8229600" cy="1872343"/>
          </a:xfrm>
        </p:spPr>
        <p:txBody>
          <a:bodyPr/>
          <a:lstStyle/>
          <a:p>
            <a:pPr algn="r">
              <a:lnSpc>
                <a:spcPct val="100000"/>
              </a:lnSpc>
            </a:pPr>
            <a:r>
              <a:rPr lang="en-US" sz="4400" dirty="0" err="1">
                <a:solidFill>
                  <a:srgbClr val="2F5897"/>
                </a:solidFill>
              </a:rPr>
              <a:t>Mizia</a:t>
            </a:r>
            <a:r>
              <a:rPr lang="en-US" sz="4400" dirty="0">
                <a:solidFill>
                  <a:srgbClr val="2F5897"/>
                </a:solidFill>
              </a:rPr>
              <a:t> flood study</a:t>
            </a:r>
            <a:r>
              <a:rPr lang="bg-BG" sz="4400" dirty="0">
                <a:solidFill>
                  <a:srgbClr val="2F5897"/>
                </a:solidFill>
              </a:rPr>
              <a:t> – </a:t>
            </a:r>
            <a:br>
              <a:rPr lang="bg-BG" sz="4400" dirty="0">
                <a:solidFill>
                  <a:srgbClr val="2F5897"/>
                </a:solidFill>
              </a:rPr>
            </a:br>
            <a:r>
              <a:rPr lang="bg-BG" sz="4400" dirty="0">
                <a:solidFill>
                  <a:srgbClr val="2F5897"/>
                </a:solidFill>
              </a:rPr>
              <a:t>Hydraulic model</a:t>
            </a:r>
            <a:endParaRPr lang="ru-RU" sz="2800" dirty="0">
              <a:latin typeface="+mj-lt"/>
            </a:endParaRPr>
          </a:p>
        </p:txBody>
      </p:sp>
      <p:sp>
        <p:nvSpPr>
          <p:cNvPr id="3" name="Content Placeholder 2"/>
          <p:cNvSpPr>
            <a:spLocks noGrp="1"/>
          </p:cNvSpPr>
          <p:nvPr>
            <p:ph idx="1"/>
          </p:nvPr>
        </p:nvSpPr>
        <p:spPr>
          <a:xfrm>
            <a:off x="471715" y="1875972"/>
            <a:ext cx="2173162" cy="4525963"/>
          </a:xfrm>
        </p:spPr>
        <p:txBody>
          <a:bodyPr>
            <a:normAutofit/>
          </a:bodyPr>
          <a:lstStyle/>
          <a:p>
            <a:r>
              <a:rPr lang="bg-BG" i="1" dirty="0">
                <a:solidFill>
                  <a:schemeClr val="tx1"/>
                </a:solidFill>
              </a:rPr>
              <a:t>Short description of the studied area</a:t>
            </a:r>
            <a:endParaRPr lang="en-US" dirty="0">
              <a:solidFill>
                <a:schemeClr val="tx1"/>
              </a:solidFill>
            </a:endParaRPr>
          </a:p>
        </p:txBody>
      </p:sp>
    </p:spTree>
    <p:extLst>
      <p:ext uri="{BB962C8B-B14F-4D97-AF65-F5344CB8AC3E}">
        <p14:creationId xmlns:p14="http://schemas.microsoft.com/office/powerpoint/2010/main" val="1780695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64" presetClass="path" presetSubtype="0" accel="50000" decel="50000" fill="hold" nodeType="withEffect">
                                  <p:stCondLst>
                                    <p:cond delay="0"/>
                                  </p:stCondLst>
                                  <p:childTnLst>
                                    <p:animMotion origin="layout" path="M 0 3.93064E-6 L 0.00694 -1.97688 " pathEditMode="fixed" rAng="0" ptsTypes="AA">
                                      <p:cBhvr>
                                        <p:cTn id="14" dur="9900" fill="hold"/>
                                        <p:tgtEl>
                                          <p:spTgt spid="4"/>
                                        </p:tgtEl>
                                        <p:attrNameLst>
                                          <p:attrName>ppt_x</p:attrName>
                                          <p:attrName>ppt_y</p:attrName>
                                        </p:attrNameLst>
                                      </p:cBhvr>
                                      <p:rCtr x="347" y="-98844"/>
                                    </p:animMotion>
                                  </p:childTnLst>
                                </p:cTn>
                              </p:par>
                            </p:childTnLst>
                          </p:cTn>
                        </p:par>
                      </p:childTnLst>
                    </p:cTn>
                  </p:par>
                  <p:par>
                    <p:cTn id="15" fill="hold">
                      <p:stCondLst>
                        <p:cond delay="indefinite"/>
                      </p:stCondLst>
                      <p:childTnLst>
                        <p:par>
                          <p:cTn id="16" fill="hold">
                            <p:stCondLst>
                              <p:cond delay="0"/>
                            </p:stCondLst>
                            <p:childTnLst>
                              <p:par>
                                <p:cTn id="17" presetID="2" presetClass="exit" presetSubtype="1" fill="hold" grpId="0" nodeType="clickEffect">
                                  <p:stCondLst>
                                    <p:cond delay="0"/>
                                  </p:stCondLst>
                                  <p:childTnLst>
                                    <p:anim calcmode="lin" valueType="num">
                                      <p:cBhvr additive="base">
                                        <p:cTn id="18" dur="500"/>
                                        <p:tgtEl>
                                          <p:spTgt spid="3"/>
                                        </p:tgtEl>
                                        <p:attrNameLst>
                                          <p:attrName>ppt_x</p:attrName>
                                        </p:attrNameLst>
                                      </p:cBhvr>
                                      <p:tavLst>
                                        <p:tav tm="0">
                                          <p:val>
                                            <p:strVal val="ppt_x"/>
                                          </p:val>
                                        </p:tav>
                                        <p:tav tm="100000">
                                          <p:val>
                                            <p:strVal val="ppt_x"/>
                                          </p:val>
                                        </p:tav>
                                      </p:tavLst>
                                    </p:anim>
                                    <p:anim calcmode="lin" valueType="num">
                                      <p:cBhvr additive="base">
                                        <p:cTn id="19" dur="500"/>
                                        <p:tgtEl>
                                          <p:spTgt spid="3"/>
                                        </p:tgtEl>
                                        <p:attrNameLst>
                                          <p:attrName>ppt_y</p:attrName>
                                        </p:attrNameLst>
                                      </p:cBhvr>
                                      <p:tavLst>
                                        <p:tav tm="0">
                                          <p:val>
                                            <p:strVal val="ppt_y"/>
                                          </p:val>
                                        </p:tav>
                                        <p:tav tm="100000">
                                          <p:val>
                                            <p:strVal val="0-ppt_h/2"/>
                                          </p:val>
                                        </p:tav>
                                      </p:tavLst>
                                    </p:anim>
                                    <p:set>
                                      <p:cBhvr>
                                        <p:cTn id="20"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75" y="-36513"/>
            <a:ext cx="9175750" cy="6931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1"/>
            <a:ext cx="8229600" cy="1872343"/>
          </a:xfrm>
        </p:spPr>
        <p:txBody>
          <a:bodyPr/>
          <a:lstStyle/>
          <a:p>
            <a:pPr algn="r">
              <a:lnSpc>
                <a:spcPct val="100000"/>
              </a:lnSpc>
            </a:pPr>
            <a:r>
              <a:rPr lang="en-US" sz="4400" dirty="0" err="1">
                <a:solidFill>
                  <a:srgbClr val="2F5897"/>
                </a:solidFill>
              </a:rPr>
              <a:t>Mizia</a:t>
            </a:r>
            <a:r>
              <a:rPr lang="en-US" sz="4400" dirty="0">
                <a:solidFill>
                  <a:srgbClr val="2F5897"/>
                </a:solidFill>
              </a:rPr>
              <a:t> flood study</a:t>
            </a:r>
            <a:r>
              <a:rPr lang="bg-BG" sz="4400" dirty="0">
                <a:solidFill>
                  <a:srgbClr val="2F5897"/>
                </a:solidFill>
              </a:rPr>
              <a:t> – </a:t>
            </a:r>
            <a:br>
              <a:rPr lang="bg-BG" sz="4400" dirty="0">
                <a:solidFill>
                  <a:srgbClr val="2F5897"/>
                </a:solidFill>
              </a:rPr>
            </a:br>
            <a:r>
              <a:rPr lang="bg-BG" sz="4400" dirty="0">
                <a:solidFill>
                  <a:srgbClr val="2F5897"/>
                </a:solidFill>
              </a:rPr>
              <a:t>Hydraulic model</a:t>
            </a:r>
            <a:endParaRPr lang="ru-RU" sz="2800" dirty="0">
              <a:latin typeface="+mj-lt"/>
            </a:endParaRPr>
          </a:p>
        </p:txBody>
      </p:sp>
      <p:sp>
        <p:nvSpPr>
          <p:cNvPr id="3" name="Content Placeholder 2"/>
          <p:cNvSpPr>
            <a:spLocks noGrp="1"/>
          </p:cNvSpPr>
          <p:nvPr>
            <p:ph idx="1"/>
          </p:nvPr>
        </p:nvSpPr>
        <p:spPr>
          <a:xfrm>
            <a:off x="471715" y="1875972"/>
            <a:ext cx="8229600" cy="4525963"/>
          </a:xfrm>
        </p:spPr>
        <p:txBody>
          <a:bodyPr>
            <a:normAutofit/>
          </a:bodyPr>
          <a:lstStyle/>
          <a:p>
            <a:r>
              <a:rPr lang="en-US" dirty="0">
                <a:solidFill>
                  <a:schemeClr val="tx1"/>
                </a:solidFill>
              </a:rPr>
              <a:t>Short description of digital terrain models</a:t>
            </a:r>
            <a:endParaRPr lang="de-DE" dirty="0">
              <a:solidFill>
                <a:schemeClr val="tx1"/>
              </a:solidFill>
            </a:endParaRPr>
          </a:p>
          <a:p>
            <a:pPr lvl="1"/>
            <a:r>
              <a:rPr lang="de-DE" sz="2000" dirty="0">
                <a:solidFill>
                  <a:schemeClr val="tx1"/>
                </a:solidFill>
              </a:rPr>
              <a:t>Aerial imagery</a:t>
            </a:r>
          </a:p>
        </p:txBody>
      </p:sp>
      <p:pic>
        <p:nvPicPr>
          <p:cNvPr id="5" name="Picture 4" descr="samolet"/>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44385" y="2861128"/>
            <a:ext cx="6008914" cy="3344907"/>
          </a:xfrm>
          <a:prstGeom prst="rect">
            <a:avLst/>
          </a:prstGeom>
          <a:noFill/>
          <a:ln>
            <a:noFill/>
          </a:ln>
        </p:spPr>
      </p:pic>
    </p:spTree>
    <p:extLst>
      <p:ext uri="{BB962C8B-B14F-4D97-AF65-F5344CB8AC3E}">
        <p14:creationId xmlns:p14="http://schemas.microsoft.com/office/powerpoint/2010/main" val="292172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1" fill="hold" nodeType="clickEffect">
                                  <p:stCondLst>
                                    <p:cond delay="0"/>
                                  </p:stCondLst>
                                  <p:childTnLst>
                                    <p:anim calcmode="lin" valueType="num">
                                      <p:cBhvr additive="base">
                                        <p:cTn id="24" dur="500"/>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5" dur="500"/>
                                        <p:tgtEl>
                                          <p:spTgt spid="3">
                                            <p:txEl>
                                              <p:pRg st="1" end="1"/>
                                            </p:txEl>
                                          </p:spTgt>
                                        </p:tgtEl>
                                        <p:attrNameLst>
                                          <p:attrName>ppt_y</p:attrName>
                                        </p:attrNameLst>
                                      </p:cBhvr>
                                      <p:tavLst>
                                        <p:tav tm="0">
                                          <p:val>
                                            <p:strVal val="ppt_y"/>
                                          </p:val>
                                        </p:tav>
                                        <p:tav tm="100000">
                                          <p:val>
                                            <p:strVal val="0-ppt_h/2"/>
                                          </p:val>
                                        </p:tav>
                                      </p:tavLst>
                                    </p:anim>
                                    <p:set>
                                      <p:cBhvr>
                                        <p:cTn id="26" dur="1" fill="hold">
                                          <p:stCondLst>
                                            <p:cond delay="499"/>
                                          </p:stCondLst>
                                        </p:cTn>
                                        <p:tgtEl>
                                          <p:spTgt spid="3">
                                            <p:txEl>
                                              <p:pRg st="1" end="1"/>
                                            </p:txEl>
                                          </p:spTgt>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1" fill="hold" nodeType="clickEffect">
                                  <p:stCondLst>
                                    <p:cond delay="0"/>
                                  </p:stCondLst>
                                  <p:childTnLst>
                                    <p:anim calcmode="lin" valueType="num">
                                      <p:cBhvr additive="base">
                                        <p:cTn id="30" dur="500"/>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31" dur="500"/>
                                        <p:tgtEl>
                                          <p:spTgt spid="3">
                                            <p:txEl>
                                              <p:pRg st="0" end="0"/>
                                            </p:txEl>
                                          </p:spTgt>
                                        </p:tgtEl>
                                        <p:attrNameLst>
                                          <p:attrName>ppt_y</p:attrName>
                                        </p:attrNameLst>
                                      </p:cBhvr>
                                      <p:tavLst>
                                        <p:tav tm="0">
                                          <p:val>
                                            <p:strVal val="ppt_y"/>
                                          </p:val>
                                        </p:tav>
                                        <p:tav tm="100000">
                                          <p:val>
                                            <p:strVal val="0-ppt_h/2"/>
                                          </p:val>
                                        </p:tav>
                                      </p:tavLst>
                                    </p:anim>
                                    <p:set>
                                      <p:cBhvr>
                                        <p:cTn id="32" dur="1" fill="hold">
                                          <p:stCondLst>
                                            <p:cond delay="499"/>
                                          </p:stCondLst>
                                        </p:cTn>
                                        <p:tgtEl>
                                          <p:spTgt spid="3">
                                            <p:txEl>
                                              <p:pRg st="0" end="0"/>
                                            </p:txEl>
                                          </p:spTgt>
                                        </p:tgtEl>
                                        <p:attrNameLst>
                                          <p:attrName>style.visibility</p:attrName>
                                        </p:attrNameLst>
                                      </p:cBhvr>
                                      <p:to>
                                        <p:strVal val="hidden"/>
                                      </p:to>
                                    </p:set>
                                  </p:childTnLst>
                                </p:cTn>
                              </p:par>
                              <p:par>
                                <p:cTn id="33" presetID="8" presetClass="emph" presetSubtype="0" fill="hold" nodeType="withEffect">
                                  <p:stCondLst>
                                    <p:cond delay="0"/>
                                  </p:stCondLst>
                                  <p:childTnLst>
                                    <p:animRot by="-5400000">
                                      <p:cBhvr>
                                        <p:cTn id="34" dur="1500" fill="hold"/>
                                        <p:tgtEl>
                                          <p:spTgt spid="5"/>
                                        </p:tgtEl>
                                        <p:attrNameLst>
                                          <p:attrName>r</p:attrName>
                                        </p:attrNameLst>
                                      </p:cBhvr>
                                    </p:animRot>
                                  </p:childTnLst>
                                </p:cTn>
                              </p:par>
                            </p:childTnLst>
                          </p:cTn>
                        </p:par>
                        <p:par>
                          <p:cTn id="35" fill="hold">
                            <p:stCondLst>
                              <p:cond delay="1500"/>
                            </p:stCondLst>
                            <p:childTnLst>
                              <p:par>
                                <p:cTn id="36" presetID="2" presetClass="exit" presetSubtype="2" fill="hold" nodeType="afterEffect">
                                  <p:stCondLst>
                                    <p:cond delay="0"/>
                                  </p:stCondLst>
                                  <p:childTnLst>
                                    <p:anim calcmode="lin" valueType="num">
                                      <p:cBhvr additive="base">
                                        <p:cTn id="37" dur="2000"/>
                                        <p:tgtEl>
                                          <p:spTgt spid="5"/>
                                        </p:tgtEl>
                                        <p:attrNameLst>
                                          <p:attrName>ppt_x</p:attrName>
                                        </p:attrNameLst>
                                      </p:cBhvr>
                                      <p:tavLst>
                                        <p:tav tm="0">
                                          <p:val>
                                            <p:strVal val="ppt_x"/>
                                          </p:val>
                                        </p:tav>
                                        <p:tav tm="100000">
                                          <p:val>
                                            <p:strVal val="1+ppt_w/2"/>
                                          </p:val>
                                        </p:tav>
                                      </p:tavLst>
                                    </p:anim>
                                    <p:anim calcmode="lin" valueType="num">
                                      <p:cBhvr additive="base">
                                        <p:cTn id="38" dur="2000"/>
                                        <p:tgtEl>
                                          <p:spTgt spid="5"/>
                                        </p:tgtEl>
                                        <p:attrNameLst>
                                          <p:attrName>ppt_y</p:attrName>
                                        </p:attrNameLst>
                                      </p:cBhvr>
                                      <p:tavLst>
                                        <p:tav tm="0">
                                          <p:val>
                                            <p:strVal val="ppt_y"/>
                                          </p:val>
                                        </p:tav>
                                        <p:tav tm="100000">
                                          <p:val>
                                            <p:strVal val="ppt_y"/>
                                          </p:val>
                                        </p:tav>
                                      </p:tavLst>
                                    </p:anim>
                                    <p:set>
                                      <p:cBhvr>
                                        <p:cTn id="39"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75" y="-36513"/>
            <a:ext cx="9175750" cy="6931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ontent Placeholder 2"/>
          <p:cNvSpPr txBox="1">
            <a:spLocks/>
          </p:cNvSpPr>
          <p:nvPr/>
        </p:nvSpPr>
        <p:spPr>
          <a:xfrm>
            <a:off x="6877050" y="2230627"/>
            <a:ext cx="1746250" cy="1501775"/>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150000"/>
              </a:lnSpc>
              <a:spcBef>
                <a:spcPct val="20000"/>
              </a:spcBef>
              <a:spcAft>
                <a:spcPts val="0"/>
              </a:spcAft>
              <a:buClrTx/>
              <a:buSzTx/>
              <a:tabLst/>
              <a:defRPr/>
            </a:pPr>
            <a:r>
              <a:rPr lang="en-US" sz="2000" dirty="0">
                <a:solidFill>
                  <a:srgbClr val="0070C0"/>
                </a:solidFill>
                <a:latin typeface="+mj-lt"/>
              </a:rPr>
              <a:t>Hydrological modeling</a:t>
            </a:r>
          </a:p>
          <a:p>
            <a:pPr marL="685800" lvl="1" indent="-228600">
              <a:lnSpc>
                <a:spcPct val="150000"/>
              </a:lnSpc>
              <a:spcBef>
                <a:spcPct val="20000"/>
              </a:spcBef>
            </a:pPr>
            <a:endParaRPr lang="en-US" sz="2000" dirty="0">
              <a:solidFill>
                <a:schemeClr val="tx1">
                  <a:lumMod val="50000"/>
                  <a:lumOff val="50000"/>
                </a:schemeClr>
              </a:solidFill>
              <a:latin typeface="+mj-lt"/>
            </a:endParaRPr>
          </a:p>
          <a:p>
            <a:pPr marL="685800" lvl="1" indent="-228600">
              <a:lnSpc>
                <a:spcPct val="150000"/>
              </a:lnSpc>
              <a:spcBef>
                <a:spcPct val="20000"/>
              </a:spcBef>
              <a:buFont typeface="Arial" pitchFamily="34" charset="0"/>
              <a:buChar char="•"/>
            </a:pPr>
            <a:endParaRPr lang="de-AT" sz="2000" dirty="0">
              <a:solidFill>
                <a:schemeClr val="tx1">
                  <a:lumMod val="50000"/>
                  <a:lumOff val="50000"/>
                </a:schemeClr>
              </a:solidFill>
              <a:latin typeface="+mj-lt"/>
            </a:endParaRPr>
          </a:p>
          <a:p>
            <a:pPr marL="228600" lvl="0" indent="-228600">
              <a:lnSpc>
                <a:spcPct val="150000"/>
              </a:lnSpc>
              <a:spcBef>
                <a:spcPct val="20000"/>
              </a:spcBef>
            </a:pPr>
            <a:endParaRPr lang="en-US" sz="2000" dirty="0">
              <a:solidFill>
                <a:schemeClr val="tx1">
                  <a:lumMod val="50000"/>
                  <a:lumOff val="50000"/>
                </a:schemeClr>
              </a:solidFill>
              <a:latin typeface="+mj-lt"/>
            </a:endParaRPr>
          </a:p>
          <a:p>
            <a:pPr marL="228600" marR="0" lvl="0" indent="-228600" algn="l" defTabSz="914400" rtl="0" eaLnBrk="1" fontAlgn="auto" latinLnBrk="0" hangingPunct="1">
              <a:lnSpc>
                <a:spcPct val="150000"/>
              </a:lnSpc>
              <a:spcBef>
                <a:spcPct val="20000"/>
              </a:spcBef>
              <a:spcAft>
                <a:spcPts val="0"/>
              </a:spcAft>
              <a:buClrTx/>
              <a:buSzTx/>
              <a:buFont typeface="Arial" pitchFamily="34" charset="0"/>
              <a:buNone/>
              <a:tabLst/>
              <a:defRPr/>
            </a:pPr>
            <a:endParaRPr kumimoji="0" lang="en-US" sz="2400" b="1" i="0" u="none" strike="noStrike" kern="1200" cap="none" spc="0" normalizeH="0" baseline="0" noProof="0" dirty="0">
              <a:ln>
                <a:noFill/>
              </a:ln>
              <a:solidFill>
                <a:srgbClr val="0070C0"/>
              </a:solidFill>
              <a:effectLst>
                <a:outerShdw blurRad="38100" dist="38100" dir="2700000" algn="tl">
                  <a:srgbClr val="C0C0C0"/>
                </a:outerShdw>
              </a:effectLst>
              <a:uLnTx/>
              <a:uFillTx/>
              <a:latin typeface="+mj-lt"/>
              <a:ea typeface="+mn-ea"/>
              <a:cs typeface="+mn-cs"/>
            </a:endParaRPr>
          </a:p>
          <a:p>
            <a:pPr marL="228600" marR="0" lvl="0" indent="-228600" algn="l" defTabSz="914400" rtl="0" eaLnBrk="1" fontAlgn="auto" latinLnBrk="0" hangingPunct="1">
              <a:lnSpc>
                <a:spcPct val="150000"/>
              </a:lnSpc>
              <a:spcBef>
                <a:spcPct val="20000"/>
              </a:spcBef>
              <a:spcAft>
                <a:spcPts val="0"/>
              </a:spcAft>
              <a:buClrTx/>
              <a:buSzTx/>
              <a:buFont typeface="Arial" pitchFamily="34" charset="0"/>
              <a:buNone/>
              <a:tabLst/>
              <a:defRPr/>
            </a:pPr>
            <a:endParaRPr kumimoji="0" lang="en-US" sz="2000" b="0" i="0" u="none" strike="noStrike" kern="1200" cap="none" spc="0" normalizeH="0" baseline="0" noProof="0" dirty="0">
              <a:ln>
                <a:noFill/>
              </a:ln>
              <a:solidFill>
                <a:schemeClr val="tx1">
                  <a:lumMod val="50000"/>
                  <a:lumOff val="50000"/>
                </a:schemeClr>
              </a:solidFill>
              <a:effectLst/>
              <a:uLnTx/>
              <a:uFillTx/>
              <a:latin typeface="+mj-lt"/>
              <a:ea typeface="+mn-ea"/>
              <a:cs typeface="+mn-cs"/>
            </a:endParaRPr>
          </a:p>
        </p:txBody>
      </p:sp>
      <p:pic>
        <p:nvPicPr>
          <p:cNvPr id="3074" name="Picture 2" descr="M:\Backup\Vlado\snimki_obekti\katedra - za jubilej\katedra hidravlika\5.jpg"/>
          <p:cNvPicPr>
            <a:picLocks noChangeAspect="1" noChangeArrowheads="1"/>
          </p:cNvPicPr>
          <p:nvPr/>
        </p:nvPicPr>
        <p:blipFill>
          <a:blip r:embed="rId3" cstate="print"/>
          <a:srcRect/>
          <a:stretch>
            <a:fillRect/>
          </a:stretch>
        </p:blipFill>
        <p:spPr bwMode="auto">
          <a:xfrm>
            <a:off x="190500" y="2230627"/>
            <a:ext cx="6353175" cy="3974912"/>
          </a:xfrm>
          <a:prstGeom prst="rect">
            <a:avLst/>
          </a:prstGeom>
          <a:noFill/>
        </p:spPr>
      </p:pic>
      <p:sp>
        <p:nvSpPr>
          <p:cNvPr id="14" name="Title 1"/>
          <p:cNvSpPr>
            <a:spLocks noGrp="1"/>
          </p:cNvSpPr>
          <p:nvPr>
            <p:ph type="title"/>
          </p:nvPr>
        </p:nvSpPr>
        <p:spPr>
          <a:xfrm>
            <a:off x="457200" y="558800"/>
            <a:ext cx="8229600" cy="1600200"/>
          </a:xfrm>
        </p:spPr>
        <p:txBody>
          <a:bodyPr/>
          <a:lstStyle/>
          <a:p>
            <a:r>
              <a:rPr lang="en-US" sz="4400" dirty="0">
                <a:latin typeface="+mj-lt"/>
              </a:rPr>
              <a:t>Department of Hydraulics and Hydrology</a:t>
            </a:r>
          </a:p>
        </p:txBody>
      </p:sp>
    </p:spTree>
    <p:extLst>
      <p:ext uri="{BB962C8B-B14F-4D97-AF65-F5344CB8AC3E}">
        <p14:creationId xmlns:p14="http://schemas.microsoft.com/office/powerpoint/2010/main" val="1134480318"/>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75" y="-36513"/>
            <a:ext cx="9175750" cy="6931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1"/>
            <a:ext cx="8229600" cy="1872343"/>
          </a:xfrm>
        </p:spPr>
        <p:txBody>
          <a:bodyPr/>
          <a:lstStyle/>
          <a:p>
            <a:pPr algn="r">
              <a:lnSpc>
                <a:spcPct val="100000"/>
              </a:lnSpc>
            </a:pPr>
            <a:r>
              <a:rPr lang="en-US" sz="4400" dirty="0" err="1">
                <a:solidFill>
                  <a:srgbClr val="2F5897"/>
                </a:solidFill>
              </a:rPr>
              <a:t>Mizia</a:t>
            </a:r>
            <a:r>
              <a:rPr lang="en-US" sz="4400" dirty="0">
                <a:solidFill>
                  <a:srgbClr val="2F5897"/>
                </a:solidFill>
              </a:rPr>
              <a:t> flood study</a:t>
            </a:r>
            <a:r>
              <a:rPr lang="bg-BG" sz="4400" dirty="0">
                <a:solidFill>
                  <a:srgbClr val="2F5897"/>
                </a:solidFill>
              </a:rPr>
              <a:t> – </a:t>
            </a:r>
            <a:br>
              <a:rPr lang="bg-BG" sz="4400" dirty="0">
                <a:solidFill>
                  <a:srgbClr val="2F5897"/>
                </a:solidFill>
              </a:rPr>
            </a:br>
            <a:r>
              <a:rPr lang="bg-BG" sz="4400" dirty="0">
                <a:solidFill>
                  <a:srgbClr val="2F5897"/>
                </a:solidFill>
              </a:rPr>
              <a:t>Hydraulic model</a:t>
            </a:r>
            <a:endParaRPr lang="ru-RU" sz="2800" dirty="0">
              <a:latin typeface="+mj-lt"/>
            </a:endParaRPr>
          </a:p>
        </p:txBody>
      </p:sp>
      <p:sp>
        <p:nvSpPr>
          <p:cNvPr id="3" name="Content Placeholder 2"/>
          <p:cNvSpPr>
            <a:spLocks noGrp="1"/>
          </p:cNvSpPr>
          <p:nvPr>
            <p:ph idx="1"/>
          </p:nvPr>
        </p:nvSpPr>
        <p:spPr>
          <a:xfrm>
            <a:off x="471715" y="1875972"/>
            <a:ext cx="8229600" cy="4525963"/>
          </a:xfrm>
        </p:spPr>
        <p:txBody>
          <a:bodyPr>
            <a:normAutofit/>
          </a:bodyPr>
          <a:lstStyle/>
          <a:p>
            <a:r>
              <a:rPr lang="en-US" dirty="0">
                <a:solidFill>
                  <a:schemeClr val="tx1"/>
                </a:solidFill>
              </a:rPr>
              <a:t>Short description of digital terrain models</a:t>
            </a:r>
            <a:endParaRPr lang="de-DE" dirty="0">
              <a:solidFill>
                <a:schemeClr val="tx1"/>
              </a:solidFill>
            </a:endParaRPr>
          </a:p>
          <a:p>
            <a:pPr lvl="1"/>
            <a:r>
              <a:rPr lang="de-DE" sz="2000" dirty="0">
                <a:solidFill>
                  <a:schemeClr val="tx1"/>
                </a:solidFill>
              </a:rPr>
              <a:t>Aerial imagery</a:t>
            </a:r>
          </a:p>
          <a:p>
            <a:pPr marL="742950" lvl="2" indent="-342900"/>
            <a:r>
              <a:rPr lang="de-DE" sz="2000" dirty="0">
                <a:solidFill>
                  <a:schemeClr val="tx1"/>
                </a:solidFill>
              </a:rPr>
              <a:t>DSM with resolution</a:t>
            </a:r>
          </a:p>
          <a:p>
            <a:pPr marL="1200150" lvl="3" indent="-342900">
              <a:buNone/>
            </a:pPr>
            <a:r>
              <a:rPr lang="de-DE" sz="2000" b="1" dirty="0">
                <a:solidFill>
                  <a:schemeClr val="tx1"/>
                </a:solidFill>
              </a:rPr>
              <a:t>0.917 x 0.917 m</a:t>
            </a:r>
          </a:p>
          <a:p>
            <a:endParaRPr lang="de-DE" dirty="0">
              <a:solidFill>
                <a:schemeClr val="tx1"/>
              </a:solidFill>
            </a:endParaRPr>
          </a:p>
        </p:txBody>
      </p:sp>
      <p:pic>
        <p:nvPicPr>
          <p:cNvPr id="6" name="Picture 5"/>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06901" y="2352947"/>
            <a:ext cx="4903699" cy="3793854"/>
          </a:xfrm>
          <a:prstGeom prst="rect">
            <a:avLst/>
          </a:prstGeom>
          <a:solidFill>
            <a:srgbClr val="FFFFFF"/>
          </a:solidFill>
        </p:spPr>
      </p:pic>
    </p:spTree>
    <p:extLst>
      <p:ext uri="{BB962C8B-B14F-4D97-AF65-F5344CB8AC3E}">
        <p14:creationId xmlns:p14="http://schemas.microsoft.com/office/powerpoint/2010/main" val="2907105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5" presetID="2" presetClass="exit" presetSubtype="1" fill="hold" nodeType="withEffect">
                                  <p:stCondLst>
                                    <p:cond delay="0"/>
                                  </p:stCondLst>
                                  <p:childTnLst>
                                    <p:anim calcmode="lin" valueType="num">
                                      <p:cBhvr additive="base">
                                        <p:cTn id="26" dur="500"/>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7" dur="500"/>
                                        <p:tgtEl>
                                          <p:spTgt spid="3">
                                            <p:txEl>
                                              <p:pRg st="0" end="0"/>
                                            </p:txEl>
                                          </p:spTgt>
                                        </p:tgtEl>
                                        <p:attrNameLst>
                                          <p:attrName>ppt_y</p:attrName>
                                        </p:attrNameLst>
                                      </p:cBhvr>
                                      <p:tavLst>
                                        <p:tav tm="0">
                                          <p:val>
                                            <p:strVal val="ppt_y"/>
                                          </p:val>
                                        </p:tav>
                                        <p:tav tm="100000">
                                          <p:val>
                                            <p:strVal val="0-ppt_h/2"/>
                                          </p:val>
                                        </p:tav>
                                      </p:tavLst>
                                    </p:anim>
                                    <p:set>
                                      <p:cBhvr>
                                        <p:cTn id="28" dur="1" fill="hold">
                                          <p:stCondLst>
                                            <p:cond delay="499"/>
                                          </p:stCondLst>
                                        </p:cTn>
                                        <p:tgtEl>
                                          <p:spTgt spid="3">
                                            <p:txEl>
                                              <p:pRg st="0" end="0"/>
                                            </p:txEl>
                                          </p:spTgt>
                                        </p:tgtEl>
                                        <p:attrNameLst>
                                          <p:attrName>style.visibility</p:attrName>
                                        </p:attrNameLst>
                                      </p:cBhvr>
                                      <p:to>
                                        <p:strVal val="hidden"/>
                                      </p:to>
                                    </p:set>
                                  </p:childTnLst>
                                </p:cTn>
                              </p:par>
                              <p:par>
                                <p:cTn id="29" presetID="2" presetClass="exit" presetSubtype="1" fill="hold" nodeType="withEffect">
                                  <p:stCondLst>
                                    <p:cond delay="0"/>
                                  </p:stCondLst>
                                  <p:childTnLst>
                                    <p:anim calcmode="lin" valueType="num">
                                      <p:cBhvr additive="base">
                                        <p:cTn id="30" dur="500"/>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1" dur="500"/>
                                        <p:tgtEl>
                                          <p:spTgt spid="3">
                                            <p:txEl>
                                              <p:pRg st="1" end="1"/>
                                            </p:txEl>
                                          </p:spTgt>
                                        </p:tgtEl>
                                        <p:attrNameLst>
                                          <p:attrName>ppt_y</p:attrName>
                                        </p:attrNameLst>
                                      </p:cBhvr>
                                      <p:tavLst>
                                        <p:tav tm="0">
                                          <p:val>
                                            <p:strVal val="ppt_y"/>
                                          </p:val>
                                        </p:tav>
                                        <p:tav tm="100000">
                                          <p:val>
                                            <p:strVal val="0-ppt_h/2"/>
                                          </p:val>
                                        </p:tav>
                                      </p:tavLst>
                                    </p:anim>
                                    <p:set>
                                      <p:cBhvr>
                                        <p:cTn id="32" dur="1" fill="hold">
                                          <p:stCondLst>
                                            <p:cond delay="499"/>
                                          </p:stCondLst>
                                        </p:cTn>
                                        <p:tgtEl>
                                          <p:spTgt spid="3">
                                            <p:txEl>
                                              <p:pRg st="1" end="1"/>
                                            </p:txEl>
                                          </p:spTgt>
                                        </p:tgtEl>
                                        <p:attrNameLst>
                                          <p:attrName>style.visibility</p:attrName>
                                        </p:attrNameLst>
                                      </p:cBhvr>
                                      <p:to>
                                        <p:strVal val="hidden"/>
                                      </p:to>
                                    </p:set>
                                  </p:childTnLst>
                                </p:cTn>
                              </p:par>
                              <p:par>
                                <p:cTn id="33" presetID="2" presetClass="exit" presetSubtype="1" fill="hold" nodeType="withEffect">
                                  <p:stCondLst>
                                    <p:cond delay="0"/>
                                  </p:stCondLst>
                                  <p:childTnLst>
                                    <p:anim calcmode="lin" valueType="num">
                                      <p:cBhvr additive="base">
                                        <p:cTn id="34" dur="500"/>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5" dur="500"/>
                                        <p:tgtEl>
                                          <p:spTgt spid="3">
                                            <p:txEl>
                                              <p:pRg st="2" end="2"/>
                                            </p:txEl>
                                          </p:spTgt>
                                        </p:tgtEl>
                                        <p:attrNameLst>
                                          <p:attrName>ppt_y</p:attrName>
                                        </p:attrNameLst>
                                      </p:cBhvr>
                                      <p:tavLst>
                                        <p:tav tm="0">
                                          <p:val>
                                            <p:strVal val="ppt_y"/>
                                          </p:val>
                                        </p:tav>
                                        <p:tav tm="100000">
                                          <p:val>
                                            <p:strVal val="0-ppt_h/2"/>
                                          </p:val>
                                        </p:tav>
                                      </p:tavLst>
                                    </p:anim>
                                    <p:set>
                                      <p:cBhvr>
                                        <p:cTn id="36" dur="1" fill="hold">
                                          <p:stCondLst>
                                            <p:cond delay="499"/>
                                          </p:stCondLst>
                                        </p:cTn>
                                        <p:tgtEl>
                                          <p:spTgt spid="3">
                                            <p:txEl>
                                              <p:pRg st="2" end="2"/>
                                            </p:txEl>
                                          </p:spTgt>
                                        </p:tgtEl>
                                        <p:attrNameLst>
                                          <p:attrName>style.visibility</p:attrName>
                                        </p:attrNameLst>
                                      </p:cBhvr>
                                      <p:to>
                                        <p:strVal val="hidden"/>
                                      </p:to>
                                    </p:set>
                                  </p:childTnLst>
                                </p:cTn>
                              </p:par>
                              <p:par>
                                <p:cTn id="37" presetID="2" presetClass="exit" presetSubtype="1" fill="hold" nodeType="withEffect">
                                  <p:stCondLst>
                                    <p:cond delay="0"/>
                                  </p:stCondLst>
                                  <p:childTnLst>
                                    <p:anim calcmode="lin" valueType="num">
                                      <p:cBhvr additive="base">
                                        <p:cTn id="38" dur="500"/>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9" dur="500"/>
                                        <p:tgtEl>
                                          <p:spTgt spid="3">
                                            <p:txEl>
                                              <p:pRg st="3" end="3"/>
                                            </p:txEl>
                                          </p:spTgt>
                                        </p:tgtEl>
                                        <p:attrNameLst>
                                          <p:attrName>ppt_y</p:attrName>
                                        </p:attrNameLst>
                                      </p:cBhvr>
                                      <p:tavLst>
                                        <p:tav tm="0">
                                          <p:val>
                                            <p:strVal val="ppt_y"/>
                                          </p:val>
                                        </p:tav>
                                        <p:tav tm="100000">
                                          <p:val>
                                            <p:strVal val="0-ppt_h/2"/>
                                          </p:val>
                                        </p:tav>
                                      </p:tavLst>
                                    </p:anim>
                                    <p:set>
                                      <p:cBhvr>
                                        <p:cTn id="40" dur="1" fill="hold">
                                          <p:stCondLst>
                                            <p:cond delay="499"/>
                                          </p:stCondLst>
                                        </p:cTn>
                                        <p:tgtEl>
                                          <p:spTgt spid="3">
                                            <p:txEl>
                                              <p:pRg st="3" end="3"/>
                                            </p:txEl>
                                          </p:spTgt>
                                        </p:tgtEl>
                                        <p:attrNameLst>
                                          <p:attrName>style.visibility</p:attrName>
                                        </p:attrNameLst>
                                      </p:cBhvr>
                                      <p:to>
                                        <p:strVal val="hidden"/>
                                      </p:to>
                                    </p:set>
                                  </p:childTnLst>
                                </p:cTn>
                              </p:par>
                              <p:par>
                                <p:cTn id="41" presetID="2" presetClass="exit" presetSubtype="1" fill="hold" nodeType="withEffect">
                                  <p:stCondLst>
                                    <p:cond delay="0"/>
                                  </p:stCondLst>
                                  <p:childTnLst>
                                    <p:anim calcmode="lin" valueType="num">
                                      <p:cBhvr additive="base">
                                        <p:cTn id="42" dur="500"/>
                                        <p:tgtEl>
                                          <p:spTgt spid="6"/>
                                        </p:tgtEl>
                                        <p:attrNameLst>
                                          <p:attrName>ppt_x</p:attrName>
                                        </p:attrNameLst>
                                      </p:cBhvr>
                                      <p:tavLst>
                                        <p:tav tm="0">
                                          <p:val>
                                            <p:strVal val="ppt_x"/>
                                          </p:val>
                                        </p:tav>
                                        <p:tav tm="100000">
                                          <p:val>
                                            <p:strVal val="ppt_x"/>
                                          </p:val>
                                        </p:tav>
                                      </p:tavLst>
                                    </p:anim>
                                    <p:anim calcmode="lin" valueType="num">
                                      <p:cBhvr additive="base">
                                        <p:cTn id="43" dur="500"/>
                                        <p:tgtEl>
                                          <p:spTgt spid="6"/>
                                        </p:tgtEl>
                                        <p:attrNameLst>
                                          <p:attrName>ppt_y</p:attrName>
                                        </p:attrNameLst>
                                      </p:cBhvr>
                                      <p:tavLst>
                                        <p:tav tm="0">
                                          <p:val>
                                            <p:strVal val="ppt_y"/>
                                          </p:val>
                                        </p:tav>
                                        <p:tav tm="100000">
                                          <p:val>
                                            <p:strVal val="0-ppt_h/2"/>
                                          </p:val>
                                        </p:tav>
                                      </p:tavLst>
                                    </p:anim>
                                    <p:set>
                                      <p:cBhvr>
                                        <p:cTn id="44"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 y="-1"/>
            <a:ext cx="9144001"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1"/>
            <a:ext cx="8229600" cy="1872343"/>
          </a:xfrm>
        </p:spPr>
        <p:txBody>
          <a:bodyPr/>
          <a:lstStyle/>
          <a:p>
            <a:pPr algn="r">
              <a:lnSpc>
                <a:spcPct val="100000"/>
              </a:lnSpc>
            </a:pPr>
            <a:r>
              <a:rPr lang="en-US" sz="4400" dirty="0" err="1">
                <a:solidFill>
                  <a:srgbClr val="2F5897"/>
                </a:solidFill>
              </a:rPr>
              <a:t>Mizia</a:t>
            </a:r>
            <a:r>
              <a:rPr lang="en-US" sz="4400" dirty="0">
                <a:solidFill>
                  <a:srgbClr val="2F5897"/>
                </a:solidFill>
              </a:rPr>
              <a:t> flood study</a:t>
            </a:r>
            <a:r>
              <a:rPr lang="bg-BG" sz="4400" dirty="0">
                <a:solidFill>
                  <a:srgbClr val="2F5897"/>
                </a:solidFill>
              </a:rPr>
              <a:t> – </a:t>
            </a:r>
            <a:br>
              <a:rPr lang="bg-BG" sz="4400" dirty="0">
                <a:solidFill>
                  <a:srgbClr val="2F5897"/>
                </a:solidFill>
              </a:rPr>
            </a:br>
            <a:r>
              <a:rPr lang="bg-BG" sz="4400" dirty="0">
                <a:solidFill>
                  <a:srgbClr val="2F5897"/>
                </a:solidFill>
              </a:rPr>
              <a:t>Hydraulic model</a:t>
            </a:r>
            <a:endParaRPr lang="ru-RU" sz="2800" dirty="0">
              <a:latin typeface="+mj-lt"/>
            </a:endParaRPr>
          </a:p>
        </p:txBody>
      </p:sp>
      <p:sp>
        <p:nvSpPr>
          <p:cNvPr id="3" name="Content Placeholder 2"/>
          <p:cNvSpPr>
            <a:spLocks noGrp="1"/>
          </p:cNvSpPr>
          <p:nvPr>
            <p:ph idx="1"/>
          </p:nvPr>
        </p:nvSpPr>
        <p:spPr>
          <a:xfrm>
            <a:off x="471715" y="1875972"/>
            <a:ext cx="8229600" cy="4525963"/>
          </a:xfrm>
        </p:spPr>
        <p:txBody>
          <a:bodyPr>
            <a:normAutofit/>
          </a:bodyPr>
          <a:lstStyle/>
          <a:p>
            <a:r>
              <a:rPr lang="en-US" dirty="0">
                <a:solidFill>
                  <a:schemeClr val="tx1"/>
                </a:solidFill>
              </a:rPr>
              <a:t>Short description of digital terrain models</a:t>
            </a:r>
            <a:endParaRPr lang="de-DE" dirty="0">
              <a:solidFill>
                <a:schemeClr val="tx1"/>
              </a:solidFill>
            </a:endParaRPr>
          </a:p>
          <a:p>
            <a:pPr lvl="1"/>
            <a:r>
              <a:rPr lang="en-US" sz="2000" dirty="0">
                <a:solidFill>
                  <a:schemeClr val="tx1"/>
                </a:solidFill>
              </a:rPr>
              <a:t>Detailed geodetic survey + digitized </a:t>
            </a:r>
            <a:r>
              <a:rPr lang="en-US" sz="2000" dirty="0" err="1">
                <a:solidFill>
                  <a:schemeClr val="tx1"/>
                </a:solidFill>
              </a:rPr>
              <a:t>topomaps</a:t>
            </a:r>
            <a:endParaRPr lang="bg-BG" sz="2000" dirty="0">
              <a:solidFill>
                <a:schemeClr val="tx1"/>
              </a:solidFill>
            </a:endParaRPr>
          </a:p>
          <a:p>
            <a:pPr lvl="1"/>
            <a:endParaRPr lang="de-DE" sz="2000" dirty="0">
              <a:solidFill>
                <a:schemeClr val="tx1"/>
              </a:solidFill>
            </a:endParaRPr>
          </a:p>
        </p:txBody>
      </p:sp>
      <p:pic>
        <p:nvPicPr>
          <p:cNvPr id="6" name="Picture 5"/>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62689" y="2917372"/>
            <a:ext cx="6378440" cy="3185886"/>
          </a:xfrm>
          <a:prstGeom prst="rect">
            <a:avLst/>
          </a:prstGeom>
          <a:noFill/>
          <a:ln>
            <a:noFill/>
          </a:ln>
        </p:spPr>
      </p:pic>
    </p:spTree>
    <p:extLst>
      <p:ext uri="{BB962C8B-B14F-4D97-AF65-F5344CB8AC3E}">
        <p14:creationId xmlns:p14="http://schemas.microsoft.com/office/powerpoint/2010/main" val="3792164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xit" presetSubtype="1" fill="hold" grpId="0" nodeType="clickEffect">
                                  <p:stCondLst>
                                    <p:cond delay="0"/>
                                  </p:stCondLst>
                                  <p:childTnLst>
                                    <p:anim calcmode="lin" valueType="num">
                                      <p:cBhvr additive="base">
                                        <p:cTn id="20" dur="500"/>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1" dur="500"/>
                                        <p:tgtEl>
                                          <p:spTgt spid="3">
                                            <p:txEl>
                                              <p:pRg st="0" end="0"/>
                                            </p:txEl>
                                          </p:spTgt>
                                        </p:tgtEl>
                                        <p:attrNameLst>
                                          <p:attrName>ppt_y</p:attrName>
                                        </p:attrNameLst>
                                      </p:cBhvr>
                                      <p:tavLst>
                                        <p:tav tm="0">
                                          <p:val>
                                            <p:strVal val="ppt_y"/>
                                          </p:val>
                                        </p:tav>
                                        <p:tav tm="100000">
                                          <p:val>
                                            <p:strVal val="0-ppt_h/2"/>
                                          </p:val>
                                        </p:tav>
                                      </p:tavLst>
                                    </p:anim>
                                    <p:set>
                                      <p:cBhvr>
                                        <p:cTn id="22" dur="1" fill="hold">
                                          <p:stCondLst>
                                            <p:cond delay="499"/>
                                          </p:stCondLst>
                                        </p:cTn>
                                        <p:tgtEl>
                                          <p:spTgt spid="3">
                                            <p:txEl>
                                              <p:pRg st="0" end="0"/>
                                            </p:txEl>
                                          </p:spTgt>
                                        </p:tgtEl>
                                        <p:attrNameLst>
                                          <p:attrName>style.visibility</p:attrName>
                                        </p:attrNameLst>
                                      </p:cBhvr>
                                      <p:to>
                                        <p:strVal val="hidden"/>
                                      </p:to>
                                    </p:set>
                                  </p:childTnLst>
                                </p:cTn>
                              </p:par>
                              <p:par>
                                <p:cTn id="23" presetID="2" presetClass="exit" presetSubtype="1" fill="hold" grpId="0" nodeType="withEffect">
                                  <p:stCondLst>
                                    <p:cond delay="0"/>
                                  </p:stCondLst>
                                  <p:childTnLst>
                                    <p:anim calcmode="lin" valueType="num">
                                      <p:cBhvr additive="base">
                                        <p:cTn id="24" dur="500"/>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5" dur="500"/>
                                        <p:tgtEl>
                                          <p:spTgt spid="3">
                                            <p:txEl>
                                              <p:pRg st="1" end="1"/>
                                            </p:txEl>
                                          </p:spTgt>
                                        </p:tgtEl>
                                        <p:attrNameLst>
                                          <p:attrName>ppt_y</p:attrName>
                                        </p:attrNameLst>
                                      </p:cBhvr>
                                      <p:tavLst>
                                        <p:tav tm="0">
                                          <p:val>
                                            <p:strVal val="ppt_y"/>
                                          </p:val>
                                        </p:tav>
                                        <p:tav tm="100000">
                                          <p:val>
                                            <p:strVal val="0-ppt_h/2"/>
                                          </p:val>
                                        </p:tav>
                                      </p:tavLst>
                                    </p:anim>
                                    <p:set>
                                      <p:cBhvr>
                                        <p:cTn id="26" dur="1" fill="hold">
                                          <p:stCondLst>
                                            <p:cond delay="499"/>
                                          </p:stCondLst>
                                        </p:cTn>
                                        <p:tgtEl>
                                          <p:spTgt spid="3">
                                            <p:txEl>
                                              <p:pRg st="1" end="1"/>
                                            </p:txEl>
                                          </p:spTgt>
                                        </p:tgtEl>
                                        <p:attrNameLst>
                                          <p:attrName>style.visibility</p:attrName>
                                        </p:attrNameLst>
                                      </p:cBhvr>
                                      <p:to>
                                        <p:strVal val="hidden"/>
                                      </p:to>
                                    </p:set>
                                  </p:childTnLst>
                                </p:cTn>
                              </p:par>
                              <p:par>
                                <p:cTn id="27" presetID="2" presetClass="exit" presetSubtype="1" fill="hold" nodeType="withEffect">
                                  <p:stCondLst>
                                    <p:cond delay="0"/>
                                  </p:stCondLst>
                                  <p:childTnLst>
                                    <p:anim calcmode="lin" valueType="num">
                                      <p:cBhvr additive="base">
                                        <p:cTn id="28" dur="500"/>
                                        <p:tgtEl>
                                          <p:spTgt spid="6"/>
                                        </p:tgtEl>
                                        <p:attrNameLst>
                                          <p:attrName>ppt_x</p:attrName>
                                        </p:attrNameLst>
                                      </p:cBhvr>
                                      <p:tavLst>
                                        <p:tav tm="0">
                                          <p:val>
                                            <p:strVal val="ppt_x"/>
                                          </p:val>
                                        </p:tav>
                                        <p:tav tm="100000">
                                          <p:val>
                                            <p:strVal val="ppt_x"/>
                                          </p:val>
                                        </p:tav>
                                      </p:tavLst>
                                    </p:anim>
                                    <p:anim calcmode="lin" valueType="num">
                                      <p:cBhvr additive="base">
                                        <p:cTn id="29" dur="500"/>
                                        <p:tgtEl>
                                          <p:spTgt spid="6"/>
                                        </p:tgtEl>
                                        <p:attrNameLst>
                                          <p:attrName>ppt_y</p:attrName>
                                        </p:attrNameLst>
                                      </p:cBhvr>
                                      <p:tavLst>
                                        <p:tav tm="0">
                                          <p:val>
                                            <p:strVal val="ppt_y"/>
                                          </p:val>
                                        </p:tav>
                                        <p:tav tm="100000">
                                          <p:val>
                                            <p:strVal val="0-ppt_h/2"/>
                                          </p:val>
                                        </p:tav>
                                      </p:tavLst>
                                    </p:anim>
                                    <p:set>
                                      <p:cBhvr>
                                        <p:cTn id="3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
            <a:ext cx="9144000" cy="6858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1"/>
            <a:ext cx="8229600" cy="1872343"/>
          </a:xfrm>
        </p:spPr>
        <p:txBody>
          <a:bodyPr/>
          <a:lstStyle/>
          <a:p>
            <a:pPr algn="r">
              <a:lnSpc>
                <a:spcPct val="100000"/>
              </a:lnSpc>
            </a:pPr>
            <a:r>
              <a:rPr lang="en-US" sz="4400" dirty="0" err="1">
                <a:solidFill>
                  <a:srgbClr val="2F5897"/>
                </a:solidFill>
              </a:rPr>
              <a:t>Mizia</a:t>
            </a:r>
            <a:r>
              <a:rPr lang="en-US" sz="4400" dirty="0">
                <a:solidFill>
                  <a:srgbClr val="2F5897"/>
                </a:solidFill>
              </a:rPr>
              <a:t> flood study</a:t>
            </a:r>
            <a:r>
              <a:rPr lang="bg-BG" sz="4400" dirty="0">
                <a:solidFill>
                  <a:srgbClr val="2F5897"/>
                </a:solidFill>
              </a:rPr>
              <a:t> – </a:t>
            </a:r>
            <a:br>
              <a:rPr lang="bg-BG" sz="4400" dirty="0">
                <a:solidFill>
                  <a:srgbClr val="2F5897"/>
                </a:solidFill>
              </a:rPr>
            </a:br>
            <a:r>
              <a:rPr lang="bg-BG" sz="4400" dirty="0">
                <a:solidFill>
                  <a:srgbClr val="2F5897"/>
                </a:solidFill>
              </a:rPr>
              <a:t>Hydraulic model</a:t>
            </a:r>
            <a:endParaRPr lang="ru-RU" sz="2800" dirty="0">
              <a:latin typeface="+mj-lt"/>
            </a:endParaRPr>
          </a:p>
        </p:txBody>
      </p:sp>
      <p:pic>
        <p:nvPicPr>
          <p:cNvPr id="8" name="Content Placeholder 7"/>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bwMode="auto">
          <a:xfrm>
            <a:off x="951388" y="1797314"/>
            <a:ext cx="7487966" cy="4370686"/>
          </a:xfrm>
          <a:prstGeom prst="rect">
            <a:avLst/>
          </a:prstGeom>
          <a:noFill/>
          <a:ln>
            <a:noFill/>
          </a:ln>
        </p:spPr>
      </p:pic>
      <p:sp>
        <p:nvSpPr>
          <p:cNvPr id="9" name="Content Placeholder 2"/>
          <p:cNvSpPr txBox="1">
            <a:spLocks/>
          </p:cNvSpPr>
          <p:nvPr/>
        </p:nvSpPr>
        <p:spPr>
          <a:xfrm>
            <a:off x="667657" y="1875972"/>
            <a:ext cx="3817257" cy="152037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lgn="ctr">
              <a:buNone/>
            </a:pPr>
            <a:r>
              <a:rPr lang="en-US" b="1" i="1" dirty="0">
                <a:solidFill>
                  <a:srgbClr val="FF0000"/>
                </a:solidFill>
              </a:rPr>
              <a:t>DTM with resolution</a:t>
            </a:r>
            <a:endParaRPr lang="bg-BG" b="1" i="1" dirty="0">
              <a:solidFill>
                <a:srgbClr val="FF0000"/>
              </a:solidFill>
            </a:endParaRPr>
          </a:p>
          <a:p>
            <a:pPr marL="0" indent="0" algn="ctr">
              <a:buNone/>
            </a:pPr>
            <a:r>
              <a:rPr lang="bg-BG" b="1" i="1" dirty="0">
                <a:solidFill>
                  <a:srgbClr val="FF0000"/>
                </a:solidFill>
              </a:rPr>
              <a:t>1 х 1 м</a:t>
            </a:r>
            <a:endParaRPr lang="de-DE" b="1" dirty="0">
              <a:solidFill>
                <a:srgbClr val="FF0000"/>
              </a:solidFill>
            </a:endParaRPr>
          </a:p>
        </p:txBody>
      </p:sp>
    </p:spTree>
    <p:extLst>
      <p:ext uri="{BB962C8B-B14F-4D97-AF65-F5344CB8AC3E}">
        <p14:creationId xmlns:p14="http://schemas.microsoft.com/office/powerpoint/2010/main" val="3550367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 calcmode="lin" valueType="num">
                                      <p:cBhvr additive="base">
                                        <p:cTn id="11"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 calcmode="lin" valueType="num">
                                      <p:cBhvr additive="base">
                                        <p:cTn id="15"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
                                            <p:txEl>
                                              <p:pRg st="1" end="1"/>
                                            </p:txEl>
                                          </p:spTgt>
                                        </p:tgtEl>
                                        <p:attrNameLst>
                                          <p:attrName>ppt_y</p:attrName>
                                        </p:attrNameLst>
                                      </p:cBhvr>
                                      <p:tavLst>
                                        <p:tav tm="0">
                                          <p:val>
                                            <p:strVal val="1+#ppt_h/2"/>
                                          </p:val>
                                        </p:tav>
                                        <p:tav tm="100000">
                                          <p:val>
                                            <p:strVal val="#ppt_y"/>
                                          </p:val>
                                        </p:tav>
                                      </p:tavLst>
                                    </p:anim>
                                  </p:childTnLst>
                                </p:cTn>
                              </p:par>
                              <p:par>
                                <p:cTn id="17" presetID="2" presetClass="exit" presetSubtype="1" fill="hold" nodeType="withEffect">
                                  <p:stCondLst>
                                    <p:cond delay="0"/>
                                  </p:stCondLst>
                                  <p:childTnLst>
                                    <p:anim calcmode="lin" valueType="num">
                                      <p:cBhvr additive="base">
                                        <p:cTn id="18" dur="500"/>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9" dur="500"/>
                                        <p:tgtEl>
                                          <p:spTgt spid="9">
                                            <p:txEl>
                                              <p:pRg st="0" end="0"/>
                                            </p:txEl>
                                          </p:spTgt>
                                        </p:tgtEl>
                                        <p:attrNameLst>
                                          <p:attrName>ppt_y</p:attrName>
                                        </p:attrNameLst>
                                      </p:cBhvr>
                                      <p:tavLst>
                                        <p:tav tm="0">
                                          <p:val>
                                            <p:strVal val="ppt_y"/>
                                          </p:val>
                                        </p:tav>
                                        <p:tav tm="100000">
                                          <p:val>
                                            <p:strVal val="0-ppt_h/2"/>
                                          </p:val>
                                        </p:tav>
                                      </p:tavLst>
                                    </p:anim>
                                    <p:set>
                                      <p:cBhvr>
                                        <p:cTn id="20" dur="1" fill="hold">
                                          <p:stCondLst>
                                            <p:cond delay="499"/>
                                          </p:stCondLst>
                                        </p:cTn>
                                        <p:tgtEl>
                                          <p:spTgt spid="9">
                                            <p:txEl>
                                              <p:pRg st="0" end="0"/>
                                            </p:txEl>
                                          </p:spTgt>
                                        </p:tgtEl>
                                        <p:attrNameLst>
                                          <p:attrName>style.visibility</p:attrName>
                                        </p:attrNameLst>
                                      </p:cBhvr>
                                      <p:to>
                                        <p:strVal val="hidden"/>
                                      </p:to>
                                    </p:set>
                                  </p:childTnLst>
                                </p:cTn>
                              </p:par>
                              <p:par>
                                <p:cTn id="21" presetID="2" presetClass="exit" presetSubtype="1" fill="hold" nodeType="withEffect">
                                  <p:stCondLst>
                                    <p:cond delay="0"/>
                                  </p:stCondLst>
                                  <p:childTnLst>
                                    <p:anim calcmode="lin" valueType="num">
                                      <p:cBhvr additive="base">
                                        <p:cTn id="22" dur="500"/>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23" dur="500"/>
                                        <p:tgtEl>
                                          <p:spTgt spid="9">
                                            <p:txEl>
                                              <p:pRg st="1" end="1"/>
                                            </p:txEl>
                                          </p:spTgt>
                                        </p:tgtEl>
                                        <p:attrNameLst>
                                          <p:attrName>ppt_y</p:attrName>
                                        </p:attrNameLst>
                                      </p:cBhvr>
                                      <p:tavLst>
                                        <p:tav tm="0">
                                          <p:val>
                                            <p:strVal val="ppt_y"/>
                                          </p:val>
                                        </p:tav>
                                        <p:tav tm="100000">
                                          <p:val>
                                            <p:strVal val="0-ppt_h/2"/>
                                          </p:val>
                                        </p:tav>
                                      </p:tavLst>
                                    </p:anim>
                                    <p:set>
                                      <p:cBhvr>
                                        <p:cTn id="24" dur="1" fill="hold">
                                          <p:stCondLst>
                                            <p:cond delay="499"/>
                                          </p:stCondLst>
                                        </p:cTn>
                                        <p:tgtEl>
                                          <p:spTgt spid="9">
                                            <p:txEl>
                                              <p:pRg st="1" end="1"/>
                                            </p:txEl>
                                          </p:spTgt>
                                        </p:tgtEl>
                                        <p:attrNameLst>
                                          <p:attrName>style.visibility</p:attrName>
                                        </p:attrNameLst>
                                      </p:cBhvr>
                                      <p:to>
                                        <p:strVal val="hidden"/>
                                      </p:to>
                                    </p:set>
                                  </p:childTnLst>
                                </p:cTn>
                              </p:par>
                              <p:par>
                                <p:cTn id="25" presetID="2" presetClass="exit" presetSubtype="4" fill="hold" grpId="0" nodeType="withEffect">
                                  <p:stCondLst>
                                    <p:cond delay="0"/>
                                  </p:stCondLst>
                                  <p:childTnLst>
                                    <p:anim calcmode="lin" valueType="num">
                                      <p:cBhvr additive="base">
                                        <p:cTn id="26" dur="500"/>
                                        <p:tgtEl>
                                          <p:spTgt spid="9"/>
                                        </p:tgtEl>
                                        <p:attrNameLst>
                                          <p:attrName>ppt_x</p:attrName>
                                        </p:attrNameLst>
                                      </p:cBhvr>
                                      <p:tavLst>
                                        <p:tav tm="0">
                                          <p:val>
                                            <p:strVal val="ppt_x"/>
                                          </p:val>
                                        </p:tav>
                                        <p:tav tm="100000">
                                          <p:val>
                                            <p:strVal val="ppt_x"/>
                                          </p:val>
                                        </p:tav>
                                      </p:tavLst>
                                    </p:anim>
                                    <p:anim calcmode="lin" valueType="num">
                                      <p:cBhvr additive="base">
                                        <p:cTn id="27" dur="500"/>
                                        <p:tgtEl>
                                          <p:spTgt spid="9"/>
                                        </p:tgtEl>
                                        <p:attrNameLst>
                                          <p:attrName>ppt_y</p:attrName>
                                        </p:attrNameLst>
                                      </p:cBhvr>
                                      <p:tavLst>
                                        <p:tav tm="0">
                                          <p:val>
                                            <p:strVal val="ppt_y"/>
                                          </p:val>
                                        </p:tav>
                                        <p:tav tm="100000">
                                          <p:val>
                                            <p:strVal val="1+ppt_h/2"/>
                                          </p:val>
                                        </p:tav>
                                      </p:tavLst>
                                    </p:anim>
                                    <p:set>
                                      <p:cBhvr>
                                        <p:cTn id="28" dur="1" fill="hold">
                                          <p:stCondLst>
                                            <p:cond delay="499"/>
                                          </p:stCondLst>
                                        </p:cTn>
                                        <p:tgtEl>
                                          <p:spTgt spid="9"/>
                                        </p:tgtEl>
                                        <p:attrNameLst>
                                          <p:attrName>style.visibility</p:attrName>
                                        </p:attrNameLst>
                                      </p:cBhvr>
                                      <p:to>
                                        <p:strVal val="hidden"/>
                                      </p:to>
                                    </p:set>
                                  </p:childTnLst>
                                </p:cTn>
                              </p:par>
                              <p:par>
                                <p:cTn id="29" presetID="2" presetClass="exit" presetSubtype="1" fill="hold" nodeType="withEffect">
                                  <p:stCondLst>
                                    <p:cond delay="0"/>
                                  </p:stCondLst>
                                  <p:childTnLst>
                                    <p:anim calcmode="lin" valueType="num">
                                      <p:cBhvr additive="base">
                                        <p:cTn id="30" dur="500"/>
                                        <p:tgtEl>
                                          <p:spTgt spid="8"/>
                                        </p:tgtEl>
                                        <p:attrNameLst>
                                          <p:attrName>ppt_x</p:attrName>
                                        </p:attrNameLst>
                                      </p:cBhvr>
                                      <p:tavLst>
                                        <p:tav tm="0">
                                          <p:val>
                                            <p:strVal val="ppt_x"/>
                                          </p:val>
                                        </p:tav>
                                        <p:tav tm="100000">
                                          <p:val>
                                            <p:strVal val="ppt_x"/>
                                          </p:val>
                                        </p:tav>
                                      </p:tavLst>
                                    </p:anim>
                                    <p:anim calcmode="lin" valueType="num">
                                      <p:cBhvr additive="base">
                                        <p:cTn id="31" dur="500"/>
                                        <p:tgtEl>
                                          <p:spTgt spid="8"/>
                                        </p:tgtEl>
                                        <p:attrNameLst>
                                          <p:attrName>ppt_y</p:attrName>
                                        </p:attrNameLst>
                                      </p:cBhvr>
                                      <p:tavLst>
                                        <p:tav tm="0">
                                          <p:val>
                                            <p:strVal val="ppt_y"/>
                                          </p:val>
                                        </p:tav>
                                        <p:tav tm="100000">
                                          <p:val>
                                            <p:strVal val="0-ppt_h/2"/>
                                          </p:val>
                                        </p:tav>
                                      </p:tavLst>
                                    </p:anim>
                                    <p:set>
                                      <p:cBhvr>
                                        <p:cTn id="3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833" y="-1"/>
            <a:ext cx="9153833"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2546555" y="1908853"/>
            <a:ext cx="5928760" cy="4892185"/>
          </a:xfrm>
          <a:prstGeom prst="rect">
            <a:avLst/>
          </a:prstGeom>
          <a:noFill/>
          <a:ln>
            <a:noFill/>
          </a:ln>
        </p:spPr>
      </p:pic>
      <p:sp>
        <p:nvSpPr>
          <p:cNvPr id="2" name="Title 1"/>
          <p:cNvSpPr>
            <a:spLocks noGrp="1"/>
          </p:cNvSpPr>
          <p:nvPr>
            <p:ph type="title"/>
          </p:nvPr>
        </p:nvSpPr>
        <p:spPr>
          <a:xfrm>
            <a:off x="457200" y="-1"/>
            <a:ext cx="8229600" cy="1872343"/>
          </a:xfrm>
        </p:spPr>
        <p:txBody>
          <a:bodyPr/>
          <a:lstStyle/>
          <a:p>
            <a:pPr algn="r">
              <a:lnSpc>
                <a:spcPct val="100000"/>
              </a:lnSpc>
            </a:pPr>
            <a:r>
              <a:rPr lang="en-US" sz="4400" dirty="0" err="1">
                <a:solidFill>
                  <a:srgbClr val="2F5897"/>
                </a:solidFill>
              </a:rPr>
              <a:t>Mizia</a:t>
            </a:r>
            <a:r>
              <a:rPr lang="en-US" sz="4400" dirty="0">
                <a:solidFill>
                  <a:srgbClr val="2F5897"/>
                </a:solidFill>
              </a:rPr>
              <a:t> flood study</a:t>
            </a:r>
            <a:r>
              <a:rPr lang="bg-BG" sz="4400" dirty="0">
                <a:solidFill>
                  <a:srgbClr val="2F5897"/>
                </a:solidFill>
              </a:rPr>
              <a:t> – </a:t>
            </a:r>
            <a:br>
              <a:rPr lang="bg-BG" sz="4400" dirty="0">
                <a:solidFill>
                  <a:srgbClr val="2F5897"/>
                </a:solidFill>
              </a:rPr>
            </a:br>
            <a:r>
              <a:rPr lang="bg-BG" sz="4400" dirty="0">
                <a:solidFill>
                  <a:srgbClr val="2F5897"/>
                </a:solidFill>
              </a:rPr>
              <a:t>Hydraulic model</a:t>
            </a:r>
            <a:endParaRPr lang="ru-RU" sz="2800" dirty="0">
              <a:latin typeface="+mj-lt"/>
            </a:endParaRPr>
          </a:p>
        </p:txBody>
      </p:sp>
      <p:sp>
        <p:nvSpPr>
          <p:cNvPr id="3" name="Content Placeholder 2"/>
          <p:cNvSpPr>
            <a:spLocks noGrp="1"/>
          </p:cNvSpPr>
          <p:nvPr>
            <p:ph idx="1"/>
          </p:nvPr>
        </p:nvSpPr>
        <p:spPr>
          <a:xfrm>
            <a:off x="471715" y="1875972"/>
            <a:ext cx="2507459" cy="4525963"/>
          </a:xfrm>
        </p:spPr>
        <p:txBody>
          <a:bodyPr>
            <a:normAutofit/>
          </a:bodyPr>
          <a:lstStyle/>
          <a:p>
            <a:r>
              <a:rPr lang="en-US" dirty="0">
                <a:solidFill>
                  <a:schemeClr val="tx1"/>
                </a:solidFill>
              </a:rPr>
              <a:t>Comparison between both DTMs</a:t>
            </a:r>
          </a:p>
        </p:txBody>
      </p:sp>
      <p:pic>
        <p:nvPicPr>
          <p:cNvPr id="1026" name="Picture 2" descr="G:\Disertacia\figuri\legenda razlika.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26497" y="3123746"/>
            <a:ext cx="1617503" cy="3734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7492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par>
                                <p:cTn id="16" presetID="64" presetClass="path" presetSubtype="0" accel="50000" decel="50000" fill="hold" nodeType="withEffect">
                                  <p:stCondLst>
                                    <p:cond delay="0"/>
                                  </p:stCondLst>
                                  <p:childTnLst>
                                    <p:animMotion origin="layout" path="M 0 3.93064E-6 L 0.00694 -1.97688 " pathEditMode="fixed" rAng="0" ptsTypes="AA">
                                      <p:cBhvr>
                                        <p:cTn id="17" dur="16000" fill="hold"/>
                                        <p:tgtEl>
                                          <p:spTgt spid="4"/>
                                        </p:tgtEl>
                                        <p:attrNameLst>
                                          <p:attrName>ppt_x</p:attrName>
                                          <p:attrName>ppt_y</p:attrName>
                                        </p:attrNameLst>
                                      </p:cBhvr>
                                      <p:rCtr x="347" y="-98844"/>
                                    </p:animMotion>
                                  </p:childTnLst>
                                </p:cTn>
                              </p:par>
                            </p:childTnLst>
                          </p:cTn>
                        </p:par>
                      </p:childTnLst>
                    </p:cTn>
                  </p:par>
                  <p:par>
                    <p:cTn id="18" fill="hold">
                      <p:stCondLst>
                        <p:cond delay="indefinite"/>
                      </p:stCondLst>
                      <p:childTnLst>
                        <p:par>
                          <p:cTn id="19" fill="hold">
                            <p:stCondLst>
                              <p:cond delay="0"/>
                            </p:stCondLst>
                            <p:childTnLst>
                              <p:par>
                                <p:cTn id="20" presetID="2" presetClass="exit" presetSubtype="1" fill="hold" grpId="0" nodeType="clickEffect">
                                  <p:stCondLst>
                                    <p:cond delay="0"/>
                                  </p:stCondLst>
                                  <p:childTnLst>
                                    <p:anim calcmode="lin" valueType="num">
                                      <p:cBhvr additive="base">
                                        <p:cTn id="21" dur="500"/>
                                        <p:tgtEl>
                                          <p:spTgt spid="3"/>
                                        </p:tgtEl>
                                        <p:attrNameLst>
                                          <p:attrName>ppt_x</p:attrName>
                                        </p:attrNameLst>
                                      </p:cBhvr>
                                      <p:tavLst>
                                        <p:tav tm="0">
                                          <p:val>
                                            <p:strVal val="ppt_x"/>
                                          </p:val>
                                        </p:tav>
                                        <p:tav tm="100000">
                                          <p:val>
                                            <p:strVal val="ppt_x"/>
                                          </p:val>
                                        </p:tav>
                                      </p:tavLst>
                                    </p:anim>
                                    <p:anim calcmode="lin" valueType="num">
                                      <p:cBhvr additive="base">
                                        <p:cTn id="22" dur="500"/>
                                        <p:tgtEl>
                                          <p:spTgt spid="3"/>
                                        </p:tgtEl>
                                        <p:attrNameLst>
                                          <p:attrName>ppt_y</p:attrName>
                                        </p:attrNameLst>
                                      </p:cBhvr>
                                      <p:tavLst>
                                        <p:tav tm="0">
                                          <p:val>
                                            <p:strVal val="ppt_y"/>
                                          </p:val>
                                        </p:tav>
                                        <p:tav tm="100000">
                                          <p:val>
                                            <p:strVal val="0-ppt_h/2"/>
                                          </p:val>
                                        </p:tav>
                                      </p:tavLst>
                                    </p:anim>
                                    <p:set>
                                      <p:cBhvr>
                                        <p:cTn id="23"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
            <a:ext cx="914400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1"/>
            <a:ext cx="8229600" cy="1872343"/>
          </a:xfrm>
        </p:spPr>
        <p:txBody>
          <a:bodyPr/>
          <a:lstStyle/>
          <a:p>
            <a:pPr algn="r">
              <a:lnSpc>
                <a:spcPct val="100000"/>
              </a:lnSpc>
            </a:pPr>
            <a:r>
              <a:rPr lang="en-US" sz="4400" dirty="0" err="1">
                <a:solidFill>
                  <a:srgbClr val="2F5897"/>
                </a:solidFill>
              </a:rPr>
              <a:t>Mizia</a:t>
            </a:r>
            <a:r>
              <a:rPr lang="en-US" sz="4400" dirty="0">
                <a:solidFill>
                  <a:srgbClr val="2F5897"/>
                </a:solidFill>
              </a:rPr>
              <a:t> flood study</a:t>
            </a:r>
            <a:r>
              <a:rPr lang="bg-BG" sz="4400" dirty="0">
                <a:solidFill>
                  <a:srgbClr val="2F5897"/>
                </a:solidFill>
              </a:rPr>
              <a:t> – </a:t>
            </a:r>
            <a:br>
              <a:rPr lang="bg-BG" sz="4400" dirty="0">
                <a:solidFill>
                  <a:srgbClr val="2F5897"/>
                </a:solidFill>
              </a:rPr>
            </a:br>
            <a:r>
              <a:rPr lang="bg-BG" sz="4400" dirty="0" err="1">
                <a:solidFill>
                  <a:srgbClr val="2F5897"/>
                </a:solidFill>
              </a:rPr>
              <a:t>Hydraulic</a:t>
            </a:r>
            <a:r>
              <a:rPr lang="bg-BG" sz="4400" dirty="0">
                <a:solidFill>
                  <a:srgbClr val="2F5897"/>
                </a:solidFill>
              </a:rPr>
              <a:t> </a:t>
            </a:r>
            <a:r>
              <a:rPr lang="bg-BG" sz="4400" dirty="0" err="1">
                <a:solidFill>
                  <a:srgbClr val="2F5897"/>
                </a:solidFill>
              </a:rPr>
              <a:t>model</a:t>
            </a:r>
            <a:endParaRPr lang="ru-RU" sz="2800" dirty="0">
              <a:latin typeface="+mj-lt"/>
            </a:endParaRPr>
          </a:p>
        </p:txBody>
      </p:sp>
      <p:sp>
        <p:nvSpPr>
          <p:cNvPr id="3" name="Content Placeholder 2"/>
          <p:cNvSpPr>
            <a:spLocks noGrp="1"/>
          </p:cNvSpPr>
          <p:nvPr>
            <p:ph idx="1"/>
          </p:nvPr>
        </p:nvSpPr>
        <p:spPr>
          <a:xfrm>
            <a:off x="117577" y="1667541"/>
            <a:ext cx="3952801" cy="4525963"/>
          </a:xfrm>
        </p:spPr>
        <p:txBody>
          <a:bodyPr>
            <a:normAutofit/>
          </a:bodyPr>
          <a:lstStyle/>
          <a:p>
            <a:r>
              <a:rPr lang="en-US" i="1" dirty="0">
                <a:solidFill>
                  <a:schemeClr val="tx1"/>
                </a:solidFill>
              </a:rPr>
              <a:t>Building of the hydraulic models</a:t>
            </a:r>
            <a:endParaRPr lang="de-DE" dirty="0">
              <a:solidFill>
                <a:schemeClr val="tx1"/>
              </a:solidFill>
            </a:endParaRPr>
          </a:p>
          <a:p>
            <a:pPr lvl="1"/>
            <a:r>
              <a:rPr lang="en-US" sz="2000" dirty="0">
                <a:solidFill>
                  <a:schemeClr val="tx1"/>
                </a:solidFill>
              </a:rPr>
              <a:t>1D hydraulic model</a:t>
            </a:r>
            <a:endParaRPr lang="bg-BG" sz="2000" dirty="0">
              <a:solidFill>
                <a:schemeClr val="tx1"/>
              </a:solidFill>
            </a:endParaRPr>
          </a:p>
          <a:p>
            <a:pPr lvl="2"/>
            <a:r>
              <a:rPr lang="bg-BG" sz="2000" dirty="0">
                <a:solidFill>
                  <a:schemeClr val="tx1"/>
                </a:solidFill>
              </a:rPr>
              <a:t>231 </a:t>
            </a:r>
            <a:r>
              <a:rPr lang="en-US" sz="2000" dirty="0">
                <a:solidFill>
                  <a:schemeClr val="tx1"/>
                </a:solidFill>
              </a:rPr>
              <a:t>detailed cross sections</a:t>
            </a:r>
            <a:endParaRPr lang="bg-BG" sz="2000" dirty="0">
              <a:solidFill>
                <a:schemeClr val="tx1"/>
              </a:solidFill>
            </a:endParaRPr>
          </a:p>
          <a:p>
            <a:pPr lvl="2"/>
            <a:r>
              <a:rPr lang="en-US" sz="2000" dirty="0">
                <a:solidFill>
                  <a:schemeClr val="tx1"/>
                </a:solidFill>
              </a:rPr>
              <a:t>Manning’s n values </a:t>
            </a:r>
            <a:r>
              <a:rPr lang="bg-BG" sz="2000" dirty="0">
                <a:solidFill>
                  <a:schemeClr val="tx1"/>
                </a:solidFill>
              </a:rPr>
              <a:t>– </a:t>
            </a:r>
            <a:r>
              <a:rPr lang="en-US" sz="2000" dirty="0">
                <a:solidFill>
                  <a:schemeClr val="tx1"/>
                </a:solidFill>
              </a:rPr>
              <a:t>according literature data and calibrated for the </a:t>
            </a:r>
            <a:r>
              <a:rPr lang="en-US" sz="2000" dirty="0" err="1">
                <a:solidFill>
                  <a:schemeClr val="tx1"/>
                </a:solidFill>
              </a:rPr>
              <a:t>Mizia</a:t>
            </a:r>
            <a:r>
              <a:rPr lang="en-US" sz="2000" dirty="0">
                <a:solidFill>
                  <a:schemeClr val="tx1"/>
                </a:solidFill>
              </a:rPr>
              <a:t> flood in </a:t>
            </a:r>
            <a:r>
              <a:rPr lang="bg-BG" sz="2000" dirty="0">
                <a:solidFill>
                  <a:schemeClr val="tx1"/>
                </a:solidFill>
              </a:rPr>
              <a:t>2014</a:t>
            </a:r>
          </a:p>
          <a:p>
            <a:pPr lvl="2"/>
            <a:endParaRPr lang="bg-BG" sz="2000" dirty="0">
              <a:solidFill>
                <a:schemeClr val="tx1"/>
              </a:solidFill>
            </a:endParaRPr>
          </a:p>
          <a:p>
            <a:pPr lvl="1"/>
            <a:r>
              <a:rPr lang="en-US" sz="2000" dirty="0">
                <a:solidFill>
                  <a:schemeClr val="tx1"/>
                </a:solidFill>
              </a:rPr>
              <a:t>Boundary conditions</a:t>
            </a:r>
            <a:endParaRPr lang="de-DE" sz="2000" dirty="0">
              <a:solidFill>
                <a:schemeClr val="tx1"/>
              </a:solidFill>
            </a:endParaRPr>
          </a:p>
        </p:txBody>
      </p:sp>
      <p:pic>
        <p:nvPicPr>
          <p:cNvPr id="5" name="Picture 4" descr="kota_baba%20simeona"/>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01730" y="2792406"/>
            <a:ext cx="5113184" cy="3126613"/>
          </a:xfrm>
          <a:prstGeom prst="rect">
            <a:avLst/>
          </a:prstGeom>
          <a:noFill/>
          <a:ln>
            <a:noFill/>
          </a:ln>
        </p:spPr>
      </p:pic>
    </p:spTree>
    <p:extLst>
      <p:ext uri="{BB962C8B-B14F-4D97-AF65-F5344CB8AC3E}">
        <p14:creationId xmlns:p14="http://schemas.microsoft.com/office/powerpoint/2010/main" val="3389099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5"/>
                                        </p:tgtEl>
                                        <p:attrNameLst>
                                          <p:attrName>ppt_x</p:attrName>
                                        </p:attrNameLst>
                                      </p:cBhvr>
                                      <p:tavLst>
                                        <p:tav tm="0">
                                          <p:val>
                                            <p:strVal val="ppt_x"/>
                                          </p:val>
                                        </p:tav>
                                        <p:tav tm="100000">
                                          <p:val>
                                            <p:strVal val="ppt_x"/>
                                          </p:val>
                                        </p:tav>
                                      </p:tavLst>
                                    </p:anim>
                                    <p:anim calcmode="lin" valueType="num">
                                      <p:cBhvr additive="base">
                                        <p:cTn id="31" dur="500"/>
                                        <p:tgtEl>
                                          <p:spTgt spid="5"/>
                                        </p:tgtEl>
                                        <p:attrNameLst>
                                          <p:attrName>ppt_y</p:attrName>
                                        </p:attrNameLst>
                                      </p:cBhvr>
                                      <p:tavLst>
                                        <p:tav tm="0">
                                          <p:val>
                                            <p:strVal val="ppt_y"/>
                                          </p:val>
                                        </p:tav>
                                        <p:tav tm="100000">
                                          <p:val>
                                            <p:strVal val="1+ppt_h/2"/>
                                          </p:val>
                                        </p:tav>
                                      </p:tavLst>
                                    </p:anim>
                                    <p:set>
                                      <p:cBhvr>
                                        <p:cTn id="32" dur="1" fill="hold">
                                          <p:stCondLst>
                                            <p:cond delay="499"/>
                                          </p:stCondLst>
                                        </p:cTn>
                                        <p:tgtEl>
                                          <p:spTgt spid="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1" fill="hold" grpId="0" nodeType="clickEffect">
                                  <p:stCondLst>
                                    <p:cond delay="0"/>
                                  </p:stCondLst>
                                  <p:childTnLst>
                                    <p:anim calcmode="lin" valueType="num">
                                      <p:cBhvr additive="base">
                                        <p:cTn id="36" dur="500"/>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37" dur="500"/>
                                        <p:tgtEl>
                                          <p:spTgt spid="3">
                                            <p:txEl>
                                              <p:pRg st="0" end="0"/>
                                            </p:txEl>
                                          </p:spTgt>
                                        </p:tgtEl>
                                        <p:attrNameLst>
                                          <p:attrName>ppt_y</p:attrName>
                                        </p:attrNameLst>
                                      </p:cBhvr>
                                      <p:tavLst>
                                        <p:tav tm="0">
                                          <p:val>
                                            <p:strVal val="ppt_y"/>
                                          </p:val>
                                        </p:tav>
                                        <p:tav tm="100000">
                                          <p:val>
                                            <p:strVal val="0-ppt_h/2"/>
                                          </p:val>
                                        </p:tav>
                                      </p:tavLst>
                                    </p:anim>
                                    <p:set>
                                      <p:cBhvr>
                                        <p:cTn id="38" dur="1" fill="hold">
                                          <p:stCondLst>
                                            <p:cond delay="499"/>
                                          </p:stCondLst>
                                        </p:cTn>
                                        <p:tgtEl>
                                          <p:spTgt spid="3">
                                            <p:txEl>
                                              <p:pRg st="0" end="0"/>
                                            </p:txEl>
                                          </p:spTgt>
                                        </p:tgtEl>
                                        <p:attrNameLst>
                                          <p:attrName>style.visibility</p:attrName>
                                        </p:attrNameLst>
                                      </p:cBhvr>
                                      <p:to>
                                        <p:strVal val="hidden"/>
                                      </p:to>
                                    </p:set>
                                  </p:childTnLst>
                                </p:cTn>
                              </p:par>
                              <p:par>
                                <p:cTn id="39" presetID="2" presetClass="exit" presetSubtype="1" fill="hold" grpId="0" nodeType="withEffect">
                                  <p:stCondLst>
                                    <p:cond delay="0"/>
                                  </p:stCondLst>
                                  <p:childTnLst>
                                    <p:anim calcmode="lin" valueType="num">
                                      <p:cBhvr additive="base">
                                        <p:cTn id="40" dur="500"/>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41" dur="500"/>
                                        <p:tgtEl>
                                          <p:spTgt spid="3">
                                            <p:txEl>
                                              <p:pRg st="1" end="1"/>
                                            </p:txEl>
                                          </p:spTgt>
                                        </p:tgtEl>
                                        <p:attrNameLst>
                                          <p:attrName>ppt_y</p:attrName>
                                        </p:attrNameLst>
                                      </p:cBhvr>
                                      <p:tavLst>
                                        <p:tav tm="0">
                                          <p:val>
                                            <p:strVal val="ppt_y"/>
                                          </p:val>
                                        </p:tav>
                                        <p:tav tm="100000">
                                          <p:val>
                                            <p:strVal val="0-ppt_h/2"/>
                                          </p:val>
                                        </p:tav>
                                      </p:tavLst>
                                    </p:anim>
                                    <p:set>
                                      <p:cBhvr>
                                        <p:cTn id="42" dur="1" fill="hold">
                                          <p:stCondLst>
                                            <p:cond delay="499"/>
                                          </p:stCondLst>
                                        </p:cTn>
                                        <p:tgtEl>
                                          <p:spTgt spid="3">
                                            <p:txEl>
                                              <p:pRg st="1" end="1"/>
                                            </p:txEl>
                                          </p:spTgt>
                                        </p:tgtEl>
                                        <p:attrNameLst>
                                          <p:attrName>style.visibility</p:attrName>
                                        </p:attrNameLst>
                                      </p:cBhvr>
                                      <p:to>
                                        <p:strVal val="hidden"/>
                                      </p:to>
                                    </p:set>
                                  </p:childTnLst>
                                </p:cTn>
                              </p:par>
                              <p:par>
                                <p:cTn id="43" presetID="2" presetClass="exit" presetSubtype="1" fill="hold" grpId="0" nodeType="withEffect">
                                  <p:stCondLst>
                                    <p:cond delay="0"/>
                                  </p:stCondLst>
                                  <p:childTnLst>
                                    <p:anim calcmode="lin" valueType="num">
                                      <p:cBhvr additive="base">
                                        <p:cTn id="44" dur="500"/>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45" dur="500"/>
                                        <p:tgtEl>
                                          <p:spTgt spid="3">
                                            <p:txEl>
                                              <p:pRg st="2" end="2"/>
                                            </p:txEl>
                                          </p:spTgt>
                                        </p:tgtEl>
                                        <p:attrNameLst>
                                          <p:attrName>ppt_y</p:attrName>
                                        </p:attrNameLst>
                                      </p:cBhvr>
                                      <p:tavLst>
                                        <p:tav tm="0">
                                          <p:val>
                                            <p:strVal val="ppt_y"/>
                                          </p:val>
                                        </p:tav>
                                        <p:tav tm="100000">
                                          <p:val>
                                            <p:strVal val="0-ppt_h/2"/>
                                          </p:val>
                                        </p:tav>
                                      </p:tavLst>
                                    </p:anim>
                                    <p:set>
                                      <p:cBhvr>
                                        <p:cTn id="46" dur="1" fill="hold">
                                          <p:stCondLst>
                                            <p:cond delay="499"/>
                                          </p:stCondLst>
                                        </p:cTn>
                                        <p:tgtEl>
                                          <p:spTgt spid="3">
                                            <p:txEl>
                                              <p:pRg st="2" end="2"/>
                                            </p:txEl>
                                          </p:spTgt>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49" dur="500"/>
                                        <p:tgtEl>
                                          <p:spTgt spid="3">
                                            <p:txEl>
                                              <p:pRg st="3" end="3"/>
                                            </p:txEl>
                                          </p:spTgt>
                                        </p:tgtEl>
                                        <p:attrNameLst>
                                          <p:attrName>ppt_y</p:attrName>
                                        </p:attrNameLst>
                                      </p:cBhvr>
                                      <p:tavLst>
                                        <p:tav tm="0">
                                          <p:val>
                                            <p:strVal val="ppt_y"/>
                                          </p:val>
                                        </p:tav>
                                        <p:tav tm="100000">
                                          <p:val>
                                            <p:strVal val="0-ppt_h/2"/>
                                          </p:val>
                                        </p:tav>
                                      </p:tavLst>
                                    </p:anim>
                                    <p:set>
                                      <p:cBhvr>
                                        <p:cTn id="50" dur="1" fill="hold">
                                          <p:stCondLst>
                                            <p:cond delay="499"/>
                                          </p:stCondLst>
                                        </p:cTn>
                                        <p:tgtEl>
                                          <p:spTgt spid="3">
                                            <p:txEl>
                                              <p:pRg st="3" end="3"/>
                                            </p:txEl>
                                          </p:spTgt>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53" dur="500"/>
                                        <p:tgtEl>
                                          <p:spTgt spid="3">
                                            <p:txEl>
                                              <p:pRg st="5" end="5"/>
                                            </p:txEl>
                                          </p:spTgt>
                                        </p:tgtEl>
                                        <p:attrNameLst>
                                          <p:attrName>ppt_y</p:attrName>
                                        </p:attrNameLst>
                                      </p:cBhvr>
                                      <p:tavLst>
                                        <p:tav tm="0">
                                          <p:val>
                                            <p:strVal val="ppt_y"/>
                                          </p:val>
                                        </p:tav>
                                        <p:tav tm="100000">
                                          <p:val>
                                            <p:strVal val="0-ppt_h/2"/>
                                          </p:val>
                                        </p:tav>
                                      </p:tavLst>
                                    </p:anim>
                                    <p:set>
                                      <p:cBhvr>
                                        <p:cTn id="54" dur="1" fill="hold">
                                          <p:stCondLst>
                                            <p:cond delay="499"/>
                                          </p:stCondLst>
                                        </p:cTn>
                                        <p:tgtEl>
                                          <p:spTgt spid="3">
                                            <p:txEl>
                                              <p:pRg st="5" end="5"/>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75" y="-36513"/>
            <a:ext cx="9175750" cy="6931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3"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43791" y="2636082"/>
            <a:ext cx="5211309" cy="3523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0"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774795"/>
            <a:ext cx="5173209" cy="3497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96367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75" y="-36513"/>
            <a:ext cx="9175750" cy="6931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27564" y="2669783"/>
            <a:ext cx="6332311" cy="3526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5" y="892067"/>
            <a:ext cx="5655129" cy="3149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9229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1872343"/>
          </a:xfrm>
        </p:spPr>
        <p:txBody>
          <a:bodyPr/>
          <a:lstStyle/>
          <a:p>
            <a:pPr algn="r">
              <a:lnSpc>
                <a:spcPct val="100000"/>
              </a:lnSpc>
            </a:pPr>
            <a:r>
              <a:rPr lang="en-US" sz="4400" dirty="0" err="1">
                <a:solidFill>
                  <a:srgbClr val="2F5897"/>
                </a:solidFill>
              </a:rPr>
              <a:t>Mizia</a:t>
            </a:r>
            <a:r>
              <a:rPr lang="en-US" sz="4400" dirty="0">
                <a:solidFill>
                  <a:srgbClr val="2F5897"/>
                </a:solidFill>
              </a:rPr>
              <a:t> flood study</a:t>
            </a:r>
            <a:r>
              <a:rPr lang="bg-BG" sz="4400" dirty="0">
                <a:solidFill>
                  <a:srgbClr val="2F5897"/>
                </a:solidFill>
              </a:rPr>
              <a:t> – </a:t>
            </a:r>
            <a:br>
              <a:rPr lang="bg-BG" sz="4400" dirty="0">
                <a:solidFill>
                  <a:srgbClr val="2F5897"/>
                </a:solidFill>
              </a:rPr>
            </a:br>
            <a:r>
              <a:rPr lang="bg-BG" sz="4400" dirty="0">
                <a:solidFill>
                  <a:srgbClr val="2F5897"/>
                </a:solidFill>
              </a:rPr>
              <a:t>Hydraulic model</a:t>
            </a:r>
            <a:endParaRPr lang="ru-RU" sz="2800" dirty="0">
              <a:latin typeface="+mj-lt"/>
            </a:endParaRPr>
          </a:p>
        </p:txBody>
      </p:sp>
      <p:sp>
        <p:nvSpPr>
          <p:cNvPr id="3" name="Content Placeholder 2"/>
          <p:cNvSpPr>
            <a:spLocks noGrp="1"/>
          </p:cNvSpPr>
          <p:nvPr>
            <p:ph idx="1"/>
          </p:nvPr>
        </p:nvSpPr>
        <p:spPr>
          <a:xfrm>
            <a:off x="471715" y="1875972"/>
            <a:ext cx="8229600" cy="4525963"/>
          </a:xfrm>
        </p:spPr>
        <p:txBody>
          <a:bodyPr>
            <a:normAutofit/>
          </a:bodyPr>
          <a:lstStyle/>
          <a:p>
            <a:r>
              <a:rPr lang="en-US" i="1" dirty="0">
                <a:solidFill>
                  <a:schemeClr val="tx1"/>
                </a:solidFill>
              </a:rPr>
              <a:t>Building of the hydraulic models</a:t>
            </a:r>
            <a:endParaRPr lang="de-DE" dirty="0">
              <a:solidFill>
                <a:schemeClr val="tx1"/>
              </a:solidFill>
            </a:endParaRPr>
          </a:p>
          <a:p>
            <a:pPr lvl="1"/>
            <a:r>
              <a:rPr lang="en-US" sz="2000" dirty="0">
                <a:solidFill>
                  <a:schemeClr val="tx1"/>
                </a:solidFill>
              </a:rPr>
              <a:t>2D hydraulic model</a:t>
            </a:r>
            <a:endParaRPr lang="bg-BG" sz="2000" dirty="0">
              <a:solidFill>
                <a:schemeClr val="tx1"/>
              </a:solidFill>
            </a:endParaRPr>
          </a:p>
          <a:p>
            <a:pPr lvl="2"/>
            <a:r>
              <a:rPr lang="de-DE" sz="2000" dirty="0">
                <a:solidFill>
                  <a:schemeClr val="tx1"/>
                </a:solidFill>
              </a:rPr>
              <a:t>only in the urban areas</a:t>
            </a:r>
          </a:p>
          <a:p>
            <a:pPr lvl="2"/>
            <a:r>
              <a:rPr lang="de-DE" sz="2000" dirty="0">
                <a:solidFill>
                  <a:schemeClr val="tx1"/>
                </a:solidFill>
              </a:rPr>
              <a:t>only with DTM, obtained with survey data + topomaps</a:t>
            </a:r>
          </a:p>
          <a:p>
            <a:pPr lvl="2"/>
            <a:r>
              <a:rPr lang="de-DE" sz="2000" dirty="0">
                <a:solidFill>
                  <a:schemeClr val="tx1"/>
                </a:solidFill>
              </a:rPr>
              <a:t>Variable size flexible mesh</a:t>
            </a:r>
            <a:endParaRPr lang="bg-BG" sz="2000" dirty="0">
              <a:solidFill>
                <a:schemeClr val="tx1"/>
              </a:solidFill>
            </a:endParaRPr>
          </a:p>
          <a:p>
            <a:pPr marL="914400" lvl="2" indent="0">
              <a:buNone/>
            </a:pPr>
            <a:endParaRPr lang="bg-BG" sz="2000" dirty="0">
              <a:solidFill>
                <a:schemeClr val="tx1"/>
              </a:solidFill>
            </a:endParaRPr>
          </a:p>
        </p:txBody>
      </p:sp>
      <p:pic>
        <p:nvPicPr>
          <p:cNvPr id="3789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75" y="-36513"/>
            <a:ext cx="9175750" cy="6931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8829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1" fill="hold" grpId="0" nodeType="clickEffect">
                                  <p:stCondLst>
                                    <p:cond delay="0"/>
                                  </p:stCondLst>
                                  <p:childTnLst>
                                    <p:anim calcmode="lin" valueType="num">
                                      <p:cBhvr additive="base">
                                        <p:cTn id="24" dur="500"/>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5" dur="500"/>
                                        <p:tgtEl>
                                          <p:spTgt spid="3">
                                            <p:txEl>
                                              <p:pRg st="0" end="0"/>
                                            </p:txEl>
                                          </p:spTgt>
                                        </p:tgtEl>
                                        <p:attrNameLst>
                                          <p:attrName>ppt_y</p:attrName>
                                        </p:attrNameLst>
                                      </p:cBhvr>
                                      <p:tavLst>
                                        <p:tav tm="0">
                                          <p:val>
                                            <p:strVal val="ppt_y"/>
                                          </p:val>
                                        </p:tav>
                                        <p:tav tm="100000">
                                          <p:val>
                                            <p:strVal val="0-ppt_h/2"/>
                                          </p:val>
                                        </p:tav>
                                      </p:tavLst>
                                    </p:anim>
                                    <p:set>
                                      <p:cBhvr>
                                        <p:cTn id="26" dur="1" fill="hold">
                                          <p:stCondLst>
                                            <p:cond delay="499"/>
                                          </p:stCondLst>
                                        </p:cTn>
                                        <p:tgtEl>
                                          <p:spTgt spid="3">
                                            <p:txEl>
                                              <p:pRg st="0" end="0"/>
                                            </p:txEl>
                                          </p:spTgt>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9" dur="500"/>
                                        <p:tgtEl>
                                          <p:spTgt spid="3">
                                            <p:txEl>
                                              <p:pRg st="1" end="1"/>
                                            </p:txEl>
                                          </p:spTgt>
                                        </p:tgtEl>
                                        <p:attrNameLst>
                                          <p:attrName>ppt_y</p:attrName>
                                        </p:attrNameLst>
                                      </p:cBhvr>
                                      <p:tavLst>
                                        <p:tav tm="0">
                                          <p:val>
                                            <p:strVal val="ppt_y"/>
                                          </p:val>
                                        </p:tav>
                                        <p:tav tm="100000">
                                          <p:val>
                                            <p:strVal val="0-ppt_h/2"/>
                                          </p:val>
                                        </p:tav>
                                      </p:tavLst>
                                    </p:anim>
                                    <p:set>
                                      <p:cBhvr>
                                        <p:cTn id="30" dur="1" fill="hold">
                                          <p:stCondLst>
                                            <p:cond delay="499"/>
                                          </p:stCondLst>
                                        </p:cTn>
                                        <p:tgtEl>
                                          <p:spTgt spid="3">
                                            <p:txEl>
                                              <p:pRg st="1" end="1"/>
                                            </p:txEl>
                                          </p:spTgt>
                                        </p:tgtEl>
                                        <p:attrNameLst>
                                          <p:attrName>style.visibility</p:attrName>
                                        </p:attrNameLst>
                                      </p:cBhvr>
                                      <p:to>
                                        <p:strVal val="hidden"/>
                                      </p:to>
                                    </p:set>
                                  </p:childTnLst>
                                </p:cTn>
                              </p:par>
                              <p:par>
                                <p:cTn id="31" presetID="2" presetClass="exit" presetSubtype="1" fill="hold" grpId="0" nodeType="withEffect">
                                  <p:stCondLst>
                                    <p:cond delay="0"/>
                                  </p:stCondLst>
                                  <p:childTnLst>
                                    <p:anim calcmode="lin" valueType="num">
                                      <p:cBhvr additive="base">
                                        <p:cTn id="32" dur="500"/>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3" dur="500"/>
                                        <p:tgtEl>
                                          <p:spTgt spid="3">
                                            <p:txEl>
                                              <p:pRg st="2" end="2"/>
                                            </p:txEl>
                                          </p:spTgt>
                                        </p:tgtEl>
                                        <p:attrNameLst>
                                          <p:attrName>ppt_y</p:attrName>
                                        </p:attrNameLst>
                                      </p:cBhvr>
                                      <p:tavLst>
                                        <p:tav tm="0">
                                          <p:val>
                                            <p:strVal val="ppt_y"/>
                                          </p:val>
                                        </p:tav>
                                        <p:tav tm="100000">
                                          <p:val>
                                            <p:strVal val="0-ppt_h/2"/>
                                          </p:val>
                                        </p:tav>
                                      </p:tavLst>
                                    </p:anim>
                                    <p:set>
                                      <p:cBhvr>
                                        <p:cTn id="34" dur="1" fill="hold">
                                          <p:stCondLst>
                                            <p:cond delay="499"/>
                                          </p:stCondLst>
                                        </p:cTn>
                                        <p:tgtEl>
                                          <p:spTgt spid="3">
                                            <p:txEl>
                                              <p:pRg st="2" end="2"/>
                                            </p:txEl>
                                          </p:spTgt>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7" dur="500"/>
                                        <p:tgtEl>
                                          <p:spTgt spid="3">
                                            <p:txEl>
                                              <p:pRg st="3" end="3"/>
                                            </p:txEl>
                                          </p:spTgt>
                                        </p:tgtEl>
                                        <p:attrNameLst>
                                          <p:attrName>ppt_y</p:attrName>
                                        </p:attrNameLst>
                                      </p:cBhvr>
                                      <p:tavLst>
                                        <p:tav tm="0">
                                          <p:val>
                                            <p:strVal val="ppt_y"/>
                                          </p:val>
                                        </p:tav>
                                        <p:tav tm="100000">
                                          <p:val>
                                            <p:strVal val="0-ppt_h/2"/>
                                          </p:val>
                                        </p:tav>
                                      </p:tavLst>
                                    </p:anim>
                                    <p:set>
                                      <p:cBhvr>
                                        <p:cTn id="38" dur="1" fill="hold">
                                          <p:stCondLst>
                                            <p:cond delay="499"/>
                                          </p:stCondLst>
                                        </p:cTn>
                                        <p:tgtEl>
                                          <p:spTgt spid="3">
                                            <p:txEl>
                                              <p:pRg st="3" end="3"/>
                                            </p:txEl>
                                          </p:spTgt>
                                        </p:tgtEl>
                                        <p:attrNameLst>
                                          <p:attrName>style.visibility</p:attrName>
                                        </p:attrNameLst>
                                      </p:cBhvr>
                                      <p:to>
                                        <p:strVal val="hidden"/>
                                      </p:to>
                                    </p:set>
                                  </p:childTnLst>
                                </p:cTn>
                              </p:par>
                              <p:par>
                                <p:cTn id="39" presetID="2" presetClass="exit" presetSubtype="1" fill="hold" grpId="0" nodeType="withEffect">
                                  <p:stCondLst>
                                    <p:cond delay="0"/>
                                  </p:stCondLst>
                                  <p:childTnLst>
                                    <p:anim calcmode="lin" valueType="num">
                                      <p:cBhvr additive="base">
                                        <p:cTn id="40" dur="500"/>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1" dur="500"/>
                                        <p:tgtEl>
                                          <p:spTgt spid="3">
                                            <p:txEl>
                                              <p:pRg st="4" end="4"/>
                                            </p:txEl>
                                          </p:spTgt>
                                        </p:tgtEl>
                                        <p:attrNameLst>
                                          <p:attrName>ppt_y</p:attrName>
                                        </p:attrNameLst>
                                      </p:cBhvr>
                                      <p:tavLst>
                                        <p:tav tm="0">
                                          <p:val>
                                            <p:strVal val="ppt_y"/>
                                          </p:val>
                                        </p:tav>
                                        <p:tav tm="100000">
                                          <p:val>
                                            <p:strVal val="0-ppt_h/2"/>
                                          </p:val>
                                        </p:tav>
                                      </p:tavLst>
                                    </p:anim>
                                    <p:set>
                                      <p:cBhvr>
                                        <p:cTn id="42" dur="1" fill="hold">
                                          <p:stCondLst>
                                            <p:cond delay="499"/>
                                          </p:stCondLst>
                                        </p:cTn>
                                        <p:tgtEl>
                                          <p:spTgt spid="3">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
            <a:ext cx="914400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471715" y="1875972"/>
            <a:ext cx="8229600" cy="4525963"/>
          </a:xfrm>
        </p:spPr>
        <p:txBody>
          <a:bodyPr>
            <a:normAutofit/>
          </a:bodyPr>
          <a:lstStyle/>
          <a:p>
            <a:r>
              <a:rPr lang="bg-BG" i="1" dirty="0">
                <a:solidFill>
                  <a:schemeClr val="tx1"/>
                </a:solidFill>
              </a:rPr>
              <a:t>5</a:t>
            </a:r>
            <a:r>
              <a:rPr lang="en-US" i="1" dirty="0">
                <a:solidFill>
                  <a:schemeClr val="tx1"/>
                </a:solidFill>
              </a:rPr>
              <a:t>.</a:t>
            </a:r>
            <a:r>
              <a:rPr lang="bg-BG" i="1" dirty="0">
                <a:solidFill>
                  <a:schemeClr val="tx1"/>
                </a:solidFill>
              </a:rPr>
              <a:t>5</a:t>
            </a:r>
            <a:r>
              <a:rPr lang="en-US" dirty="0">
                <a:solidFill>
                  <a:schemeClr val="tx1"/>
                </a:solidFill>
              </a:rPr>
              <a:t> </a:t>
            </a:r>
            <a:r>
              <a:rPr lang="bg-BG" dirty="0">
                <a:solidFill>
                  <a:schemeClr val="tx1"/>
                </a:solidFill>
              </a:rPr>
              <a:t>Построяване на хидравличните модели</a:t>
            </a:r>
            <a:endParaRPr lang="de-DE" dirty="0">
              <a:solidFill>
                <a:schemeClr val="tx1"/>
              </a:solidFill>
            </a:endParaRPr>
          </a:p>
          <a:p>
            <a:pPr lvl="1"/>
            <a:r>
              <a:rPr lang="de-DE" sz="2000" dirty="0">
                <a:solidFill>
                  <a:schemeClr val="tx1"/>
                </a:solidFill>
              </a:rPr>
              <a:t>Двудименсионален хидравличен модел</a:t>
            </a:r>
            <a:endParaRPr lang="bg-BG" sz="2000" dirty="0">
              <a:solidFill>
                <a:schemeClr val="tx1"/>
              </a:solidFill>
            </a:endParaRPr>
          </a:p>
          <a:p>
            <a:pPr marL="914400" lvl="2" indent="0">
              <a:buNone/>
            </a:pPr>
            <a:endParaRPr lang="bg-BG" sz="2000" dirty="0">
              <a:solidFill>
                <a:schemeClr val="tx1"/>
              </a:solidFill>
            </a:endParaRPr>
          </a:p>
        </p:txBody>
      </p:sp>
      <p:pic>
        <p:nvPicPr>
          <p:cNvPr id="21506" name="Picture 2"/>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889000" y="822773"/>
            <a:ext cx="7573156" cy="5359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89875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 y="-1"/>
            <a:ext cx="9144001"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471715" y="1875972"/>
            <a:ext cx="8229600" cy="4525963"/>
          </a:xfrm>
        </p:spPr>
        <p:txBody>
          <a:bodyPr>
            <a:normAutofit/>
          </a:bodyPr>
          <a:lstStyle/>
          <a:p>
            <a:r>
              <a:rPr lang="bg-BG" i="1" dirty="0">
                <a:solidFill>
                  <a:schemeClr val="tx1"/>
                </a:solidFill>
              </a:rPr>
              <a:t>5</a:t>
            </a:r>
            <a:r>
              <a:rPr lang="en-US" i="1" dirty="0">
                <a:solidFill>
                  <a:schemeClr val="tx1"/>
                </a:solidFill>
              </a:rPr>
              <a:t>.</a:t>
            </a:r>
            <a:r>
              <a:rPr lang="bg-BG" i="1" dirty="0">
                <a:solidFill>
                  <a:schemeClr val="tx1"/>
                </a:solidFill>
              </a:rPr>
              <a:t>5</a:t>
            </a:r>
            <a:r>
              <a:rPr lang="en-US" dirty="0">
                <a:solidFill>
                  <a:schemeClr val="tx1"/>
                </a:solidFill>
              </a:rPr>
              <a:t> </a:t>
            </a:r>
            <a:r>
              <a:rPr lang="bg-BG" dirty="0">
                <a:solidFill>
                  <a:schemeClr val="tx1"/>
                </a:solidFill>
              </a:rPr>
              <a:t>Построяване на хидравличните модели</a:t>
            </a:r>
            <a:endParaRPr lang="de-DE" dirty="0">
              <a:solidFill>
                <a:schemeClr val="tx1"/>
              </a:solidFill>
            </a:endParaRPr>
          </a:p>
          <a:p>
            <a:pPr lvl="1"/>
            <a:r>
              <a:rPr lang="de-DE" sz="2000" dirty="0">
                <a:solidFill>
                  <a:schemeClr val="tx1"/>
                </a:solidFill>
              </a:rPr>
              <a:t>Двудименсионален хидравличен модел</a:t>
            </a:r>
            <a:endParaRPr lang="bg-BG" sz="2000" dirty="0">
              <a:solidFill>
                <a:schemeClr val="tx1"/>
              </a:solidFill>
            </a:endParaRPr>
          </a:p>
          <a:p>
            <a:pPr marL="914400" lvl="2" indent="0">
              <a:buNone/>
            </a:pPr>
            <a:endParaRPr lang="bg-BG" sz="2000" dirty="0">
              <a:solidFill>
                <a:schemeClr val="tx1"/>
              </a:solidFill>
            </a:endParaRPr>
          </a:p>
        </p:txBody>
      </p:sp>
      <p:pic>
        <p:nvPicPr>
          <p:cNvPr id="21506" name="Picture 2"/>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449287" y="910617"/>
            <a:ext cx="8321016" cy="5268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98417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75" y="-36513"/>
            <a:ext cx="9175750" cy="6931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ontent Placeholder 2"/>
          <p:cNvSpPr txBox="1">
            <a:spLocks/>
          </p:cNvSpPr>
          <p:nvPr/>
        </p:nvSpPr>
        <p:spPr>
          <a:xfrm>
            <a:off x="5245100" y="2159000"/>
            <a:ext cx="3441700" cy="164465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150000"/>
              </a:lnSpc>
              <a:spcBef>
                <a:spcPct val="20000"/>
              </a:spcBef>
              <a:spcAft>
                <a:spcPts val="0"/>
              </a:spcAft>
              <a:buClrTx/>
              <a:buSzTx/>
              <a:tabLst/>
              <a:defRPr/>
            </a:pPr>
            <a:r>
              <a:rPr lang="en-US" sz="2000" dirty="0">
                <a:solidFill>
                  <a:srgbClr val="0070C0"/>
                </a:solidFill>
                <a:latin typeface="+mj-lt"/>
              </a:rPr>
              <a:t>Numerical modeling of</a:t>
            </a:r>
          </a:p>
          <a:p>
            <a:pPr marL="228600" marR="0" lvl="0" indent="-228600" algn="l" defTabSz="914400" rtl="0" eaLnBrk="1" fontAlgn="auto" latinLnBrk="0" hangingPunct="1">
              <a:lnSpc>
                <a:spcPct val="150000"/>
              </a:lnSpc>
              <a:spcBef>
                <a:spcPct val="20000"/>
              </a:spcBef>
              <a:spcAft>
                <a:spcPts val="0"/>
              </a:spcAft>
              <a:buClrTx/>
              <a:buSzTx/>
              <a:tabLst/>
              <a:defRPr/>
            </a:pPr>
            <a:r>
              <a:rPr lang="en-US" sz="2000" dirty="0">
                <a:solidFill>
                  <a:srgbClr val="0070C0"/>
                </a:solidFill>
                <a:latin typeface="+mj-lt"/>
              </a:rPr>
              <a:t>wave transformation</a:t>
            </a:r>
          </a:p>
          <a:p>
            <a:pPr marL="685800" lvl="1" indent="-228600">
              <a:lnSpc>
                <a:spcPct val="150000"/>
              </a:lnSpc>
              <a:spcBef>
                <a:spcPct val="20000"/>
              </a:spcBef>
            </a:pPr>
            <a:endParaRPr lang="en-US" sz="2000" dirty="0">
              <a:solidFill>
                <a:schemeClr val="tx1">
                  <a:lumMod val="50000"/>
                  <a:lumOff val="50000"/>
                </a:schemeClr>
              </a:solidFill>
              <a:latin typeface="+mj-lt"/>
            </a:endParaRPr>
          </a:p>
          <a:p>
            <a:pPr marL="685800" lvl="1" indent="-228600">
              <a:lnSpc>
                <a:spcPct val="150000"/>
              </a:lnSpc>
              <a:spcBef>
                <a:spcPct val="20000"/>
              </a:spcBef>
              <a:buFont typeface="Arial" pitchFamily="34" charset="0"/>
              <a:buChar char="•"/>
            </a:pPr>
            <a:endParaRPr lang="de-AT" sz="2000" dirty="0">
              <a:solidFill>
                <a:schemeClr val="tx1">
                  <a:lumMod val="50000"/>
                  <a:lumOff val="50000"/>
                </a:schemeClr>
              </a:solidFill>
              <a:latin typeface="+mj-lt"/>
            </a:endParaRPr>
          </a:p>
          <a:p>
            <a:pPr marL="228600" lvl="0" indent="-228600">
              <a:lnSpc>
                <a:spcPct val="150000"/>
              </a:lnSpc>
              <a:spcBef>
                <a:spcPct val="20000"/>
              </a:spcBef>
            </a:pPr>
            <a:endParaRPr lang="en-US" sz="2000" dirty="0">
              <a:solidFill>
                <a:schemeClr val="tx1">
                  <a:lumMod val="50000"/>
                  <a:lumOff val="50000"/>
                </a:schemeClr>
              </a:solidFill>
              <a:latin typeface="+mj-lt"/>
            </a:endParaRPr>
          </a:p>
          <a:p>
            <a:pPr marL="228600" marR="0" lvl="0" indent="-228600" algn="l" defTabSz="914400" rtl="0" eaLnBrk="1" fontAlgn="auto" latinLnBrk="0" hangingPunct="1">
              <a:lnSpc>
                <a:spcPct val="150000"/>
              </a:lnSpc>
              <a:spcBef>
                <a:spcPct val="20000"/>
              </a:spcBef>
              <a:spcAft>
                <a:spcPts val="0"/>
              </a:spcAft>
              <a:buClrTx/>
              <a:buSzTx/>
              <a:buFont typeface="Arial" pitchFamily="34" charset="0"/>
              <a:buNone/>
              <a:tabLst/>
              <a:defRPr/>
            </a:pPr>
            <a:endParaRPr kumimoji="0" lang="en-US" sz="2400" b="1" i="0" u="none" strike="noStrike" kern="1200" cap="none" spc="0" normalizeH="0" baseline="0" noProof="0" dirty="0">
              <a:ln>
                <a:noFill/>
              </a:ln>
              <a:solidFill>
                <a:srgbClr val="0070C0"/>
              </a:solidFill>
              <a:effectLst>
                <a:outerShdw blurRad="38100" dist="38100" dir="2700000" algn="tl">
                  <a:srgbClr val="C0C0C0"/>
                </a:outerShdw>
              </a:effectLst>
              <a:uLnTx/>
              <a:uFillTx/>
              <a:latin typeface="+mj-lt"/>
              <a:ea typeface="+mn-ea"/>
              <a:cs typeface="+mn-cs"/>
            </a:endParaRPr>
          </a:p>
          <a:p>
            <a:pPr marL="228600" marR="0" lvl="0" indent="-228600" algn="l" defTabSz="914400" rtl="0" eaLnBrk="1" fontAlgn="auto" latinLnBrk="0" hangingPunct="1">
              <a:lnSpc>
                <a:spcPct val="150000"/>
              </a:lnSpc>
              <a:spcBef>
                <a:spcPct val="20000"/>
              </a:spcBef>
              <a:spcAft>
                <a:spcPts val="0"/>
              </a:spcAft>
              <a:buClrTx/>
              <a:buSzTx/>
              <a:buFont typeface="Arial" pitchFamily="34" charset="0"/>
              <a:buNone/>
              <a:tabLst/>
              <a:defRPr/>
            </a:pPr>
            <a:endParaRPr kumimoji="0" lang="en-US" sz="2000" b="0" i="0" u="none" strike="noStrike" kern="1200" cap="none" spc="0" normalizeH="0" baseline="0" noProof="0" dirty="0">
              <a:ln>
                <a:noFill/>
              </a:ln>
              <a:solidFill>
                <a:schemeClr val="tx1">
                  <a:lumMod val="50000"/>
                  <a:lumOff val="50000"/>
                </a:schemeClr>
              </a:solidFill>
              <a:effectLst/>
              <a:uLnTx/>
              <a:uFillTx/>
              <a:latin typeface="+mj-lt"/>
              <a:ea typeface="+mn-ea"/>
              <a:cs typeface="+mn-cs"/>
            </a:endParaRPr>
          </a:p>
        </p:txBody>
      </p:sp>
      <p:pic>
        <p:nvPicPr>
          <p:cNvPr id="1026" name="Picture 2" descr="M:\Backup\Vlado\snimki_obekti\katedra - za jubilej\katedra hidravlika\2.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0" y="2159000"/>
            <a:ext cx="4000500" cy="4087835"/>
          </a:xfrm>
          <a:prstGeom prst="rect">
            <a:avLst/>
          </a:prstGeom>
          <a:noFill/>
        </p:spPr>
      </p:pic>
      <p:sp>
        <p:nvSpPr>
          <p:cNvPr id="13" name="Title 1"/>
          <p:cNvSpPr txBox="1">
            <a:spLocks/>
          </p:cNvSpPr>
          <p:nvPr/>
        </p:nvSpPr>
        <p:spPr>
          <a:xfrm>
            <a:off x="457200" y="558800"/>
            <a:ext cx="8229600" cy="160020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4400" dirty="0">
                <a:latin typeface="+mj-lt"/>
              </a:rPr>
              <a:t>Department of Hydraulics and Hydrology</a:t>
            </a:r>
          </a:p>
        </p:txBody>
      </p:sp>
    </p:spTree>
    <p:extLst>
      <p:ext uri="{BB962C8B-B14F-4D97-AF65-F5344CB8AC3E}">
        <p14:creationId xmlns:p14="http://schemas.microsoft.com/office/powerpoint/2010/main" val="1134480318"/>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529"/>
          <a:stretch/>
        </p:blipFill>
        <p:spPr bwMode="auto">
          <a:xfrm>
            <a:off x="19665" y="-1"/>
            <a:ext cx="9124335"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471715" y="1875972"/>
            <a:ext cx="8229600" cy="4525963"/>
          </a:xfrm>
        </p:spPr>
        <p:txBody>
          <a:bodyPr>
            <a:normAutofit/>
          </a:bodyPr>
          <a:lstStyle/>
          <a:p>
            <a:r>
              <a:rPr lang="bg-BG" i="1" dirty="0">
                <a:solidFill>
                  <a:schemeClr val="tx1"/>
                </a:solidFill>
              </a:rPr>
              <a:t>5</a:t>
            </a:r>
            <a:r>
              <a:rPr lang="en-US" i="1" dirty="0">
                <a:solidFill>
                  <a:schemeClr val="tx1"/>
                </a:solidFill>
              </a:rPr>
              <a:t>.</a:t>
            </a:r>
            <a:r>
              <a:rPr lang="bg-BG" i="1" dirty="0">
                <a:solidFill>
                  <a:schemeClr val="tx1"/>
                </a:solidFill>
              </a:rPr>
              <a:t>5</a:t>
            </a:r>
            <a:r>
              <a:rPr lang="en-US" dirty="0">
                <a:solidFill>
                  <a:schemeClr val="tx1"/>
                </a:solidFill>
              </a:rPr>
              <a:t> </a:t>
            </a:r>
            <a:r>
              <a:rPr lang="bg-BG" dirty="0">
                <a:solidFill>
                  <a:schemeClr val="tx1"/>
                </a:solidFill>
              </a:rPr>
              <a:t>Построяване на хидравличните модели</a:t>
            </a:r>
            <a:endParaRPr lang="de-DE" dirty="0">
              <a:solidFill>
                <a:schemeClr val="tx1"/>
              </a:solidFill>
            </a:endParaRPr>
          </a:p>
          <a:p>
            <a:pPr lvl="1"/>
            <a:r>
              <a:rPr lang="de-DE" sz="2000" dirty="0">
                <a:solidFill>
                  <a:schemeClr val="tx1"/>
                </a:solidFill>
              </a:rPr>
              <a:t>Двудименсионален хидравличен модел</a:t>
            </a:r>
            <a:endParaRPr lang="bg-BG" sz="2000" dirty="0">
              <a:solidFill>
                <a:schemeClr val="tx1"/>
              </a:solidFill>
            </a:endParaRPr>
          </a:p>
          <a:p>
            <a:pPr marL="914400" lvl="2" indent="0">
              <a:buNone/>
            </a:pPr>
            <a:endParaRPr lang="bg-BG" sz="2000" dirty="0">
              <a:solidFill>
                <a:schemeClr val="tx1"/>
              </a:solidFill>
            </a:endParaRPr>
          </a:p>
        </p:txBody>
      </p:sp>
      <p:pic>
        <p:nvPicPr>
          <p:cNvPr id="21506" name="Picture 2"/>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454997" y="910617"/>
            <a:ext cx="8309595" cy="5268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76907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 y="-1"/>
            <a:ext cx="9144001"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471715" y="1875972"/>
            <a:ext cx="8229600" cy="4525963"/>
          </a:xfrm>
        </p:spPr>
        <p:txBody>
          <a:bodyPr>
            <a:normAutofit/>
          </a:bodyPr>
          <a:lstStyle/>
          <a:p>
            <a:r>
              <a:rPr lang="bg-BG" i="1" dirty="0">
                <a:solidFill>
                  <a:schemeClr val="tx1"/>
                </a:solidFill>
              </a:rPr>
              <a:t>5</a:t>
            </a:r>
            <a:r>
              <a:rPr lang="en-US" i="1" dirty="0">
                <a:solidFill>
                  <a:schemeClr val="tx1"/>
                </a:solidFill>
              </a:rPr>
              <a:t>.</a:t>
            </a:r>
            <a:r>
              <a:rPr lang="bg-BG" i="1" dirty="0">
                <a:solidFill>
                  <a:schemeClr val="tx1"/>
                </a:solidFill>
              </a:rPr>
              <a:t>5</a:t>
            </a:r>
            <a:r>
              <a:rPr lang="en-US" dirty="0">
                <a:solidFill>
                  <a:schemeClr val="tx1"/>
                </a:solidFill>
              </a:rPr>
              <a:t> </a:t>
            </a:r>
            <a:r>
              <a:rPr lang="bg-BG" dirty="0">
                <a:solidFill>
                  <a:schemeClr val="tx1"/>
                </a:solidFill>
              </a:rPr>
              <a:t>Построяване на хидравличните модели</a:t>
            </a:r>
            <a:endParaRPr lang="de-DE" dirty="0">
              <a:solidFill>
                <a:schemeClr val="tx1"/>
              </a:solidFill>
            </a:endParaRPr>
          </a:p>
          <a:p>
            <a:pPr lvl="1"/>
            <a:r>
              <a:rPr lang="de-DE" sz="2000" dirty="0">
                <a:solidFill>
                  <a:schemeClr val="tx1"/>
                </a:solidFill>
              </a:rPr>
              <a:t>Двудименсионален хидравличен модел</a:t>
            </a:r>
            <a:endParaRPr lang="bg-BG" sz="2000" dirty="0">
              <a:solidFill>
                <a:schemeClr val="tx1"/>
              </a:solidFill>
            </a:endParaRPr>
          </a:p>
          <a:p>
            <a:pPr marL="914400" lvl="2" indent="0">
              <a:buNone/>
            </a:pPr>
            <a:endParaRPr lang="bg-BG" sz="2000" dirty="0">
              <a:solidFill>
                <a:schemeClr val="tx1"/>
              </a:solidFill>
            </a:endParaRPr>
          </a:p>
        </p:txBody>
      </p:sp>
      <p:pic>
        <p:nvPicPr>
          <p:cNvPr id="21506" name="Picture 2"/>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509217" y="910617"/>
            <a:ext cx="8201154" cy="5268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85177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 y="-1"/>
            <a:ext cx="9144001"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471715" y="1875972"/>
            <a:ext cx="8229600" cy="4525963"/>
          </a:xfrm>
        </p:spPr>
        <p:txBody>
          <a:bodyPr>
            <a:normAutofit/>
          </a:bodyPr>
          <a:lstStyle/>
          <a:p>
            <a:r>
              <a:rPr lang="bg-BG" i="1" dirty="0">
                <a:solidFill>
                  <a:schemeClr val="tx1"/>
                </a:solidFill>
              </a:rPr>
              <a:t>5</a:t>
            </a:r>
            <a:r>
              <a:rPr lang="en-US" i="1" dirty="0">
                <a:solidFill>
                  <a:schemeClr val="tx1"/>
                </a:solidFill>
              </a:rPr>
              <a:t>.</a:t>
            </a:r>
            <a:r>
              <a:rPr lang="bg-BG" i="1" dirty="0">
                <a:solidFill>
                  <a:schemeClr val="tx1"/>
                </a:solidFill>
              </a:rPr>
              <a:t>5</a:t>
            </a:r>
            <a:r>
              <a:rPr lang="en-US" dirty="0">
                <a:solidFill>
                  <a:schemeClr val="tx1"/>
                </a:solidFill>
              </a:rPr>
              <a:t> </a:t>
            </a:r>
            <a:r>
              <a:rPr lang="bg-BG" dirty="0">
                <a:solidFill>
                  <a:schemeClr val="tx1"/>
                </a:solidFill>
              </a:rPr>
              <a:t>Построяване на хидравличните модели</a:t>
            </a:r>
            <a:endParaRPr lang="de-DE" dirty="0">
              <a:solidFill>
                <a:schemeClr val="tx1"/>
              </a:solidFill>
            </a:endParaRPr>
          </a:p>
          <a:p>
            <a:pPr lvl="1"/>
            <a:r>
              <a:rPr lang="de-DE" sz="2000" dirty="0">
                <a:solidFill>
                  <a:schemeClr val="tx1"/>
                </a:solidFill>
              </a:rPr>
              <a:t>Двудименсионален хидравличен модел</a:t>
            </a:r>
            <a:endParaRPr lang="bg-BG" sz="2000" dirty="0">
              <a:solidFill>
                <a:schemeClr val="tx1"/>
              </a:solidFill>
            </a:endParaRPr>
          </a:p>
          <a:p>
            <a:pPr marL="914400" lvl="2" indent="0">
              <a:buNone/>
            </a:pPr>
            <a:endParaRPr lang="bg-BG" sz="2000" dirty="0">
              <a:solidFill>
                <a:schemeClr val="tx1"/>
              </a:solidFill>
            </a:endParaRPr>
          </a:p>
        </p:txBody>
      </p:sp>
      <p:pic>
        <p:nvPicPr>
          <p:cNvPr id="21506" name="Picture 2"/>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509217" y="931478"/>
            <a:ext cx="8201154" cy="5227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79251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 y="-1"/>
            <a:ext cx="9144001"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olet.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cstate="print"/>
          <a:stretch>
            <a:fillRect/>
          </a:stretch>
        </p:blipFill>
        <p:spPr>
          <a:xfrm>
            <a:off x="320221" y="1291772"/>
            <a:ext cx="8577235" cy="5067074"/>
          </a:xfrm>
        </p:spPr>
      </p:pic>
    </p:spTree>
    <p:extLst>
      <p:ext uri="{BB962C8B-B14F-4D97-AF65-F5344CB8AC3E}">
        <p14:creationId xmlns:p14="http://schemas.microsoft.com/office/powerpoint/2010/main" val="2203799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 y="-1"/>
            <a:ext cx="9144001"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sms (2).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cstate="print"/>
          <a:stretch>
            <a:fillRect/>
          </a:stretch>
        </p:blipFill>
        <p:spPr>
          <a:xfrm>
            <a:off x="1106488" y="1600200"/>
            <a:ext cx="6929437" cy="4525963"/>
          </a:xfrm>
        </p:spPr>
      </p:pic>
    </p:spTree>
    <p:extLst>
      <p:ext uri="{BB962C8B-B14F-4D97-AF65-F5344CB8AC3E}">
        <p14:creationId xmlns:p14="http://schemas.microsoft.com/office/powerpoint/2010/main" val="588797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 y="-1"/>
            <a:ext cx="9144001"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sms (3).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cstate="print"/>
          <a:stretch>
            <a:fillRect/>
          </a:stretch>
        </p:blipFill>
        <p:spPr>
          <a:xfrm>
            <a:off x="1106488" y="1600200"/>
            <a:ext cx="6929437" cy="4525963"/>
          </a:xfrm>
        </p:spPr>
      </p:pic>
    </p:spTree>
    <p:extLst>
      <p:ext uri="{BB962C8B-B14F-4D97-AF65-F5344CB8AC3E}">
        <p14:creationId xmlns:p14="http://schemas.microsoft.com/office/powerpoint/2010/main" val="42428622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
            <a:ext cx="9124336"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sms (4).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cstate="print"/>
          <a:stretch>
            <a:fillRect/>
          </a:stretch>
        </p:blipFill>
        <p:spPr>
          <a:xfrm>
            <a:off x="1106488" y="1600200"/>
            <a:ext cx="6929437" cy="4525963"/>
          </a:xfrm>
        </p:spPr>
      </p:pic>
    </p:spTree>
    <p:extLst>
      <p:ext uri="{BB962C8B-B14F-4D97-AF65-F5344CB8AC3E}">
        <p14:creationId xmlns:p14="http://schemas.microsoft.com/office/powerpoint/2010/main" val="18221017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1"/>
            <a:ext cx="8229600" cy="1872343"/>
          </a:xfrm>
        </p:spPr>
        <p:txBody>
          <a:bodyPr/>
          <a:lstStyle/>
          <a:p>
            <a:pPr algn="r">
              <a:lnSpc>
                <a:spcPct val="100000"/>
              </a:lnSpc>
            </a:pPr>
            <a:r>
              <a:rPr lang="en-US" sz="4400" dirty="0" err="1">
                <a:solidFill>
                  <a:srgbClr val="2F5897"/>
                </a:solidFill>
              </a:rPr>
              <a:t>Mizia</a:t>
            </a:r>
            <a:r>
              <a:rPr lang="en-US" sz="4400" dirty="0">
                <a:solidFill>
                  <a:srgbClr val="2F5897"/>
                </a:solidFill>
              </a:rPr>
              <a:t> flood study</a:t>
            </a:r>
            <a:r>
              <a:rPr lang="bg-BG" sz="4400" dirty="0">
                <a:solidFill>
                  <a:srgbClr val="2F5897"/>
                </a:solidFill>
              </a:rPr>
              <a:t> – </a:t>
            </a:r>
            <a:br>
              <a:rPr lang="bg-BG" sz="4400" dirty="0">
                <a:solidFill>
                  <a:srgbClr val="2F5897"/>
                </a:solidFill>
              </a:rPr>
            </a:br>
            <a:r>
              <a:rPr lang="en-US" sz="4400" dirty="0">
                <a:solidFill>
                  <a:srgbClr val="2F5897"/>
                </a:solidFill>
              </a:rPr>
              <a:t>Conclusions</a:t>
            </a:r>
            <a:endParaRPr lang="ru-RU" sz="2800" dirty="0">
              <a:latin typeface="+mj-lt"/>
            </a:endParaRPr>
          </a:p>
        </p:txBody>
      </p:sp>
      <p:sp>
        <p:nvSpPr>
          <p:cNvPr id="3" name="Content Placeholder 2"/>
          <p:cNvSpPr>
            <a:spLocks noGrp="1"/>
          </p:cNvSpPr>
          <p:nvPr>
            <p:ph idx="1"/>
          </p:nvPr>
        </p:nvSpPr>
        <p:spPr>
          <a:xfrm>
            <a:off x="471715" y="1875972"/>
            <a:ext cx="8229600" cy="4525963"/>
          </a:xfrm>
        </p:spPr>
        <p:txBody>
          <a:bodyPr>
            <a:normAutofit/>
          </a:bodyPr>
          <a:lstStyle/>
          <a:p>
            <a:r>
              <a:rPr lang="en-US" i="1" dirty="0">
                <a:solidFill>
                  <a:schemeClr val="tx1"/>
                </a:solidFill>
              </a:rPr>
              <a:t>The calculated hydrograph is realistic</a:t>
            </a:r>
          </a:p>
          <a:p>
            <a:pPr lvl="1"/>
            <a:r>
              <a:rPr lang="en-US" sz="1800" dirty="0">
                <a:solidFill>
                  <a:schemeClr val="tx1"/>
                </a:solidFill>
              </a:rPr>
              <a:t>The calculated flood is very close to the observed</a:t>
            </a:r>
          </a:p>
          <a:p>
            <a:pPr lvl="1"/>
            <a:endParaRPr lang="en-US" sz="1800" dirty="0">
              <a:solidFill>
                <a:schemeClr val="tx1"/>
              </a:solidFill>
            </a:endParaRPr>
          </a:p>
          <a:p>
            <a:r>
              <a:rPr lang="en-US" sz="2600" dirty="0">
                <a:solidFill>
                  <a:schemeClr val="tx1"/>
                </a:solidFill>
              </a:rPr>
              <a:t>The maximum discharge is approx. 380 m</a:t>
            </a:r>
            <a:r>
              <a:rPr lang="en-US" sz="2600" baseline="30000" dirty="0">
                <a:solidFill>
                  <a:schemeClr val="tx1"/>
                </a:solidFill>
              </a:rPr>
              <a:t>3</a:t>
            </a:r>
            <a:r>
              <a:rPr lang="en-US" sz="2600" dirty="0">
                <a:solidFill>
                  <a:schemeClr val="tx1"/>
                </a:solidFill>
              </a:rPr>
              <a:t>/s</a:t>
            </a:r>
          </a:p>
          <a:p>
            <a:pPr>
              <a:buNone/>
            </a:pPr>
            <a:r>
              <a:rPr lang="en-US" sz="2600" dirty="0">
                <a:solidFill>
                  <a:schemeClr val="tx1"/>
                </a:solidFill>
              </a:rPr>
              <a:t>	(vs. </a:t>
            </a:r>
            <a:r>
              <a:rPr lang="en-US" sz="2600" b="1" dirty="0">
                <a:solidFill>
                  <a:schemeClr val="tx1"/>
                </a:solidFill>
              </a:rPr>
              <a:t>1000</a:t>
            </a:r>
            <a:r>
              <a:rPr lang="en-US" sz="2600" dirty="0">
                <a:solidFill>
                  <a:schemeClr val="tx1"/>
                </a:solidFill>
              </a:rPr>
              <a:t> m</a:t>
            </a:r>
            <a:r>
              <a:rPr lang="en-US" sz="2600" baseline="30000" dirty="0">
                <a:solidFill>
                  <a:schemeClr val="tx1"/>
                </a:solidFill>
              </a:rPr>
              <a:t>3</a:t>
            </a:r>
            <a:r>
              <a:rPr lang="en-US" sz="2600" dirty="0">
                <a:solidFill>
                  <a:schemeClr val="tx1"/>
                </a:solidFill>
              </a:rPr>
              <a:t>/s – officially reported)</a:t>
            </a:r>
          </a:p>
          <a:p>
            <a:endParaRPr lang="en-US" sz="2600" dirty="0">
              <a:solidFill>
                <a:schemeClr val="tx1"/>
              </a:solidFill>
            </a:endParaRPr>
          </a:p>
          <a:p>
            <a:r>
              <a:rPr lang="en-US" sz="2600" dirty="0">
                <a:solidFill>
                  <a:schemeClr val="tx1"/>
                </a:solidFill>
              </a:rPr>
              <a:t>The volume of the flood wave is approx. </a:t>
            </a:r>
            <a:br>
              <a:rPr lang="en-US" sz="2600" dirty="0">
                <a:solidFill>
                  <a:schemeClr val="tx1"/>
                </a:solidFill>
              </a:rPr>
            </a:br>
            <a:r>
              <a:rPr lang="en-US" sz="2600" dirty="0">
                <a:solidFill>
                  <a:schemeClr val="tx1"/>
                </a:solidFill>
              </a:rPr>
              <a:t>60 Mio. m</a:t>
            </a:r>
            <a:r>
              <a:rPr lang="en-US" sz="2600" baseline="30000" dirty="0">
                <a:solidFill>
                  <a:schemeClr val="tx1"/>
                </a:solidFill>
              </a:rPr>
              <a:t>3</a:t>
            </a:r>
          </a:p>
          <a:p>
            <a:pPr>
              <a:buNone/>
            </a:pPr>
            <a:r>
              <a:rPr lang="en-US" sz="2600" baseline="30000" dirty="0">
                <a:solidFill>
                  <a:schemeClr val="tx1"/>
                </a:solidFill>
              </a:rPr>
              <a:t>	</a:t>
            </a:r>
            <a:r>
              <a:rPr lang="en-US" sz="2600" dirty="0">
                <a:solidFill>
                  <a:schemeClr val="tx1"/>
                </a:solidFill>
              </a:rPr>
              <a:t>(The volume of all reservoirs in the watershed is approx. 250 000 m</a:t>
            </a:r>
            <a:r>
              <a:rPr lang="en-US" sz="2600" baseline="30000" dirty="0">
                <a:solidFill>
                  <a:schemeClr val="tx1"/>
                </a:solidFill>
              </a:rPr>
              <a:t>3</a:t>
            </a:r>
            <a:r>
              <a:rPr lang="en-US" sz="2600" dirty="0">
                <a:solidFill>
                  <a:schemeClr val="tx1"/>
                </a:solidFill>
              </a:rPr>
              <a:t>)</a:t>
            </a:r>
            <a:endParaRPr lang="bg-BG" sz="2600" dirty="0">
              <a:solidFill>
                <a:schemeClr val="tx1"/>
              </a:solidFill>
            </a:endParaRPr>
          </a:p>
        </p:txBody>
      </p:sp>
    </p:spTree>
    <p:extLst>
      <p:ext uri="{BB962C8B-B14F-4D97-AF65-F5344CB8AC3E}">
        <p14:creationId xmlns:p14="http://schemas.microsoft.com/office/powerpoint/2010/main" val="3358829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xit" presetSubtype="1" fill="hold" grpId="0" nodeType="clickEffect">
                                  <p:stCondLst>
                                    <p:cond delay="0"/>
                                  </p:stCondLst>
                                  <p:childTnLst>
                                    <p:anim calcmode="lin" valueType="num">
                                      <p:cBhvr additive="base">
                                        <p:cTn id="42" dur="500"/>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43" dur="500"/>
                                        <p:tgtEl>
                                          <p:spTgt spid="3">
                                            <p:txEl>
                                              <p:pRg st="0" end="0"/>
                                            </p:txEl>
                                          </p:spTgt>
                                        </p:tgtEl>
                                        <p:attrNameLst>
                                          <p:attrName>ppt_y</p:attrName>
                                        </p:attrNameLst>
                                      </p:cBhvr>
                                      <p:tavLst>
                                        <p:tav tm="0">
                                          <p:val>
                                            <p:strVal val="ppt_y"/>
                                          </p:val>
                                        </p:tav>
                                        <p:tav tm="100000">
                                          <p:val>
                                            <p:strVal val="0-ppt_h/2"/>
                                          </p:val>
                                        </p:tav>
                                      </p:tavLst>
                                    </p:anim>
                                    <p:set>
                                      <p:cBhvr>
                                        <p:cTn id="44" dur="1" fill="hold">
                                          <p:stCondLst>
                                            <p:cond delay="499"/>
                                          </p:stCondLst>
                                        </p:cTn>
                                        <p:tgtEl>
                                          <p:spTgt spid="3">
                                            <p:txEl>
                                              <p:pRg st="0" end="0"/>
                                            </p:txEl>
                                          </p:spTgt>
                                        </p:tgtEl>
                                        <p:attrNameLst>
                                          <p:attrName>style.visibility</p:attrName>
                                        </p:attrNameLst>
                                      </p:cBhvr>
                                      <p:to>
                                        <p:strVal val="hidden"/>
                                      </p:to>
                                    </p:set>
                                  </p:childTnLst>
                                </p:cTn>
                              </p:par>
                              <p:par>
                                <p:cTn id="45" presetID="2" presetClass="exit" presetSubtype="1" fill="hold" grpId="0" nodeType="withEffect">
                                  <p:stCondLst>
                                    <p:cond delay="0"/>
                                  </p:stCondLst>
                                  <p:childTnLst>
                                    <p:anim calcmode="lin" valueType="num">
                                      <p:cBhvr additive="base">
                                        <p:cTn id="46" dur="500"/>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47" dur="500"/>
                                        <p:tgtEl>
                                          <p:spTgt spid="3">
                                            <p:txEl>
                                              <p:pRg st="1" end="1"/>
                                            </p:txEl>
                                          </p:spTgt>
                                        </p:tgtEl>
                                        <p:attrNameLst>
                                          <p:attrName>ppt_y</p:attrName>
                                        </p:attrNameLst>
                                      </p:cBhvr>
                                      <p:tavLst>
                                        <p:tav tm="0">
                                          <p:val>
                                            <p:strVal val="ppt_y"/>
                                          </p:val>
                                        </p:tav>
                                        <p:tav tm="100000">
                                          <p:val>
                                            <p:strVal val="0-ppt_h/2"/>
                                          </p:val>
                                        </p:tav>
                                      </p:tavLst>
                                    </p:anim>
                                    <p:set>
                                      <p:cBhvr>
                                        <p:cTn id="48" dur="1" fill="hold">
                                          <p:stCondLst>
                                            <p:cond delay="499"/>
                                          </p:stCondLst>
                                        </p:cTn>
                                        <p:tgtEl>
                                          <p:spTgt spid="3">
                                            <p:txEl>
                                              <p:pRg st="1" end="1"/>
                                            </p:txEl>
                                          </p:spTgt>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 presetClass="exit" presetSubtype="1" fill="hold" grpId="0" nodeType="clickEffect">
                                  <p:stCondLst>
                                    <p:cond delay="0"/>
                                  </p:stCondLst>
                                  <p:childTnLst>
                                    <p:anim calcmode="lin" valueType="num">
                                      <p:cBhvr additive="base">
                                        <p:cTn id="52" dur="500"/>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53" dur="500"/>
                                        <p:tgtEl>
                                          <p:spTgt spid="3">
                                            <p:txEl>
                                              <p:pRg st="3" end="3"/>
                                            </p:txEl>
                                          </p:spTgt>
                                        </p:tgtEl>
                                        <p:attrNameLst>
                                          <p:attrName>ppt_y</p:attrName>
                                        </p:attrNameLst>
                                      </p:cBhvr>
                                      <p:tavLst>
                                        <p:tav tm="0">
                                          <p:val>
                                            <p:strVal val="ppt_y"/>
                                          </p:val>
                                        </p:tav>
                                        <p:tav tm="100000">
                                          <p:val>
                                            <p:strVal val="0-ppt_h/2"/>
                                          </p:val>
                                        </p:tav>
                                      </p:tavLst>
                                    </p:anim>
                                    <p:set>
                                      <p:cBhvr>
                                        <p:cTn id="54" dur="1" fill="hold">
                                          <p:stCondLst>
                                            <p:cond delay="499"/>
                                          </p:stCondLst>
                                        </p:cTn>
                                        <p:tgtEl>
                                          <p:spTgt spid="3">
                                            <p:txEl>
                                              <p:pRg st="3" end="3"/>
                                            </p:txEl>
                                          </p:spTgt>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 presetClass="exit" presetSubtype="1" fill="hold" grpId="0" nodeType="clickEffect">
                                  <p:stCondLst>
                                    <p:cond delay="0"/>
                                  </p:stCondLst>
                                  <p:childTnLst>
                                    <p:anim calcmode="lin" valueType="num">
                                      <p:cBhvr additive="base">
                                        <p:cTn id="58" dur="500"/>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59" dur="500"/>
                                        <p:tgtEl>
                                          <p:spTgt spid="3">
                                            <p:txEl>
                                              <p:pRg st="4" end="4"/>
                                            </p:txEl>
                                          </p:spTgt>
                                        </p:tgtEl>
                                        <p:attrNameLst>
                                          <p:attrName>ppt_y</p:attrName>
                                        </p:attrNameLst>
                                      </p:cBhvr>
                                      <p:tavLst>
                                        <p:tav tm="0">
                                          <p:val>
                                            <p:strVal val="ppt_y"/>
                                          </p:val>
                                        </p:tav>
                                        <p:tav tm="100000">
                                          <p:val>
                                            <p:strVal val="0-ppt_h/2"/>
                                          </p:val>
                                        </p:tav>
                                      </p:tavLst>
                                    </p:anim>
                                    <p:set>
                                      <p:cBhvr>
                                        <p:cTn id="60" dur="1" fill="hold">
                                          <p:stCondLst>
                                            <p:cond delay="499"/>
                                          </p:stCondLst>
                                        </p:cTn>
                                        <p:tgtEl>
                                          <p:spTgt spid="3">
                                            <p:txEl>
                                              <p:pRg st="4" end="4"/>
                                            </p:txEl>
                                          </p:spTgt>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 presetClass="exit" presetSubtype="1" fill="hold" grpId="0" nodeType="clickEffect">
                                  <p:stCondLst>
                                    <p:cond delay="0"/>
                                  </p:stCondLst>
                                  <p:childTnLst>
                                    <p:anim calcmode="lin" valueType="num">
                                      <p:cBhvr additive="base">
                                        <p:cTn id="64" dur="500"/>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65" dur="500"/>
                                        <p:tgtEl>
                                          <p:spTgt spid="3">
                                            <p:txEl>
                                              <p:pRg st="6" end="6"/>
                                            </p:txEl>
                                          </p:spTgt>
                                        </p:tgtEl>
                                        <p:attrNameLst>
                                          <p:attrName>ppt_y</p:attrName>
                                        </p:attrNameLst>
                                      </p:cBhvr>
                                      <p:tavLst>
                                        <p:tav tm="0">
                                          <p:val>
                                            <p:strVal val="ppt_y"/>
                                          </p:val>
                                        </p:tav>
                                        <p:tav tm="100000">
                                          <p:val>
                                            <p:strVal val="0-ppt_h/2"/>
                                          </p:val>
                                        </p:tav>
                                      </p:tavLst>
                                    </p:anim>
                                    <p:set>
                                      <p:cBhvr>
                                        <p:cTn id="66" dur="1" fill="hold">
                                          <p:stCondLst>
                                            <p:cond delay="499"/>
                                          </p:stCondLst>
                                        </p:cTn>
                                        <p:tgtEl>
                                          <p:spTgt spid="3">
                                            <p:txEl>
                                              <p:pRg st="6" end="6"/>
                                            </p:txEl>
                                          </p:spTgt>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2" presetClass="exit" presetSubtype="1" fill="hold" grpId="0" nodeType="clickEffect">
                                  <p:stCondLst>
                                    <p:cond delay="0"/>
                                  </p:stCondLst>
                                  <p:childTnLst>
                                    <p:anim calcmode="lin" valueType="num">
                                      <p:cBhvr additive="base">
                                        <p:cTn id="70" dur="500"/>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71" dur="500"/>
                                        <p:tgtEl>
                                          <p:spTgt spid="3">
                                            <p:txEl>
                                              <p:pRg st="7" end="7"/>
                                            </p:txEl>
                                          </p:spTgt>
                                        </p:tgtEl>
                                        <p:attrNameLst>
                                          <p:attrName>ppt_y</p:attrName>
                                        </p:attrNameLst>
                                      </p:cBhvr>
                                      <p:tavLst>
                                        <p:tav tm="0">
                                          <p:val>
                                            <p:strVal val="ppt_y"/>
                                          </p:val>
                                        </p:tav>
                                        <p:tav tm="100000">
                                          <p:val>
                                            <p:strVal val="0-ppt_h/2"/>
                                          </p:val>
                                        </p:tav>
                                      </p:tavLst>
                                    </p:anim>
                                    <p:set>
                                      <p:cBhvr>
                                        <p:cTn id="72" dur="1" fill="hold">
                                          <p:stCondLst>
                                            <p:cond delay="499"/>
                                          </p:stCondLst>
                                        </p:cTn>
                                        <p:tgtEl>
                                          <p:spTgt spid="3">
                                            <p:txEl>
                                              <p:pRg st="7" end="7"/>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641" y="1828800"/>
            <a:ext cx="7772400" cy="893082"/>
          </a:xfrm>
        </p:spPr>
        <p:txBody>
          <a:bodyPr/>
          <a:lstStyle/>
          <a:p>
            <a:pPr algn="l"/>
            <a:r>
              <a:rPr lang="en-US" sz="2800" b="1" dirty="0">
                <a:effectLst/>
                <a:latin typeface="+mj-lt"/>
              </a:rPr>
              <a:t>THANK YOU FOR YOUR KIND ATTENTION!</a:t>
            </a:r>
            <a:endParaRPr lang="en-US" sz="3200" dirty="0">
              <a:latin typeface="+mj-lt"/>
            </a:endParaRPr>
          </a:p>
        </p:txBody>
      </p:sp>
      <p:sp>
        <p:nvSpPr>
          <p:cNvPr id="3" name="Subtitle 2"/>
          <p:cNvSpPr>
            <a:spLocks noGrp="1"/>
          </p:cNvSpPr>
          <p:nvPr>
            <p:ph type="subTitle" idx="1"/>
          </p:nvPr>
        </p:nvSpPr>
        <p:spPr>
          <a:xfrm>
            <a:off x="2529506" y="3311233"/>
            <a:ext cx="6400800" cy="2131334"/>
          </a:xfrm>
        </p:spPr>
        <p:txBody>
          <a:bodyPr/>
          <a:lstStyle/>
          <a:p>
            <a:pPr algn="r"/>
            <a:r>
              <a:rPr lang="en-US" b="1" dirty="0"/>
              <a:t>Vladimir </a:t>
            </a:r>
            <a:r>
              <a:rPr lang="en-US" b="1" dirty="0" err="1"/>
              <a:t>Kukurin</a:t>
            </a:r>
            <a:r>
              <a:rPr lang="en-US" b="1" dirty="0"/>
              <a:t>, </a:t>
            </a:r>
            <a:r>
              <a:rPr lang="en-US" sz="2000" b="1" dirty="0"/>
              <a:t>Assist. Prof.</a:t>
            </a:r>
            <a:r>
              <a:rPr lang="bs-Latn-BA" sz="2000" b="1" dirty="0"/>
              <a:t>, PhD. Dipl-Ing</a:t>
            </a:r>
            <a:endParaRPr lang="en-US" sz="2000" b="1" dirty="0"/>
          </a:p>
          <a:p>
            <a:pPr algn="r"/>
            <a:r>
              <a:rPr lang="en-US" sz="2000" dirty="0"/>
              <a:t>e-mail:	   v.kukurin@gmail.com</a:t>
            </a:r>
          </a:p>
          <a:p>
            <a:pPr algn="r"/>
            <a:r>
              <a:rPr lang="en-US" sz="2000" dirty="0"/>
              <a:t>v_kukurin@yahoo.com</a:t>
            </a:r>
          </a:p>
          <a:p>
            <a:pPr algn="r"/>
            <a:r>
              <a:rPr lang="en-US" sz="2000" dirty="0"/>
              <a:t>			Tel:  +359 2 963 52 45/662</a:t>
            </a:r>
          </a:p>
          <a:p>
            <a:pPr algn="r"/>
            <a:r>
              <a:rPr lang="en-US" sz="2000" dirty="0"/>
              <a:t>Mobile:  +359 887 975331</a:t>
            </a:r>
          </a:p>
          <a:p>
            <a:pPr algn="r"/>
            <a:endParaRPr lang="en-US" sz="2000" b="1" dirty="0"/>
          </a:p>
          <a:p>
            <a:pPr algn="r"/>
            <a:endParaRPr lang="en-US" sz="2000" b="1" dirty="0"/>
          </a:p>
          <a:p>
            <a:pPr algn="r"/>
            <a:endParaRPr lang="en-US" sz="2000" b="1" dirty="0"/>
          </a:p>
          <a:p>
            <a:endParaRPr lang="en-US" b="1" dirty="0"/>
          </a:p>
        </p:txBody>
      </p:sp>
      <p:pic>
        <p:nvPicPr>
          <p:cNvPr id="7" name="Picture 6"/>
          <p:cNvPicPr/>
          <p:nvPr/>
        </p:nvPicPr>
        <p:blipFill rotWithShape="1">
          <a:blip r:embed="rId2" cstate="screen">
            <a:extLst>
              <a:ext uri="{28A0092B-C50C-407E-A947-70E740481C1C}">
                <a14:useLocalDpi xmlns:a14="http://schemas.microsoft.com/office/drawing/2010/main"/>
              </a:ext>
            </a:extLst>
          </a:blip>
          <a:srcRect/>
          <a:stretch/>
        </p:blipFill>
        <p:spPr bwMode="auto">
          <a:xfrm>
            <a:off x="43815" y="5033808"/>
            <a:ext cx="7404735" cy="1584325"/>
          </a:xfrm>
          <a:prstGeom prst="rect">
            <a:avLst/>
          </a:prstGeom>
          <a:ln>
            <a:noFill/>
          </a:ln>
          <a:extLst>
            <a:ext uri="{53640926-AAD7-44D8-BBD7-CCE9431645EC}">
              <a14:shadowObscured xmlns:a14="http://schemas.microsoft.com/office/drawing/2010/main"/>
            </a:ext>
          </a:extLst>
        </p:spPr>
      </p:pic>
      <p:pic>
        <p:nvPicPr>
          <p:cNvPr id="9" name="Picture 8"/>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15843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98395630"/>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75" y="-36513"/>
            <a:ext cx="9175750" cy="6931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descr="M:\Backup\Vlado\snimki_obekti\katedra - za jubilej\katedra hidravlika\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8793" y="2095933"/>
            <a:ext cx="3934907" cy="4114368"/>
          </a:xfrm>
          <a:prstGeom prst="rect">
            <a:avLst/>
          </a:prstGeom>
          <a:noFill/>
        </p:spPr>
      </p:pic>
      <p:sp>
        <p:nvSpPr>
          <p:cNvPr id="8" name="Content Placeholder 2"/>
          <p:cNvSpPr txBox="1">
            <a:spLocks/>
          </p:cNvSpPr>
          <p:nvPr/>
        </p:nvSpPr>
        <p:spPr>
          <a:xfrm>
            <a:off x="5435600" y="2095933"/>
            <a:ext cx="3441700" cy="164465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150000"/>
              </a:lnSpc>
              <a:spcBef>
                <a:spcPct val="20000"/>
              </a:spcBef>
              <a:spcAft>
                <a:spcPts val="0"/>
              </a:spcAft>
              <a:buClrTx/>
              <a:buSzTx/>
              <a:tabLst/>
              <a:defRPr/>
            </a:pPr>
            <a:r>
              <a:rPr lang="en-US" sz="2000" dirty="0">
                <a:solidFill>
                  <a:srgbClr val="0070C0"/>
                </a:solidFill>
                <a:latin typeface="+mj-lt"/>
              </a:rPr>
              <a:t>Numerical modeling of</a:t>
            </a:r>
          </a:p>
          <a:p>
            <a:pPr marL="228600" marR="0" lvl="0" indent="-228600" algn="l" defTabSz="914400" rtl="0" eaLnBrk="1" fontAlgn="auto" latinLnBrk="0" hangingPunct="1">
              <a:lnSpc>
                <a:spcPct val="150000"/>
              </a:lnSpc>
              <a:spcBef>
                <a:spcPct val="20000"/>
              </a:spcBef>
              <a:spcAft>
                <a:spcPts val="0"/>
              </a:spcAft>
              <a:buClrTx/>
              <a:buSzTx/>
              <a:tabLst/>
              <a:defRPr/>
            </a:pPr>
            <a:r>
              <a:rPr lang="en-US" sz="2000" dirty="0">
                <a:solidFill>
                  <a:srgbClr val="0070C0"/>
                </a:solidFill>
                <a:latin typeface="+mj-lt"/>
              </a:rPr>
              <a:t>wave induced currents</a:t>
            </a:r>
          </a:p>
          <a:p>
            <a:pPr marL="685800" lvl="1" indent="-228600">
              <a:lnSpc>
                <a:spcPct val="150000"/>
              </a:lnSpc>
              <a:spcBef>
                <a:spcPct val="20000"/>
              </a:spcBef>
            </a:pPr>
            <a:endParaRPr lang="en-US" sz="2000" dirty="0">
              <a:solidFill>
                <a:schemeClr val="tx1">
                  <a:lumMod val="50000"/>
                  <a:lumOff val="50000"/>
                </a:schemeClr>
              </a:solidFill>
              <a:latin typeface="+mj-lt"/>
            </a:endParaRPr>
          </a:p>
          <a:p>
            <a:pPr marL="685800" lvl="1" indent="-228600">
              <a:lnSpc>
                <a:spcPct val="150000"/>
              </a:lnSpc>
              <a:spcBef>
                <a:spcPct val="20000"/>
              </a:spcBef>
              <a:buFont typeface="Arial" pitchFamily="34" charset="0"/>
              <a:buChar char="•"/>
            </a:pPr>
            <a:endParaRPr lang="de-AT" sz="2000" dirty="0">
              <a:solidFill>
                <a:schemeClr val="tx1">
                  <a:lumMod val="50000"/>
                  <a:lumOff val="50000"/>
                </a:schemeClr>
              </a:solidFill>
              <a:latin typeface="+mj-lt"/>
            </a:endParaRPr>
          </a:p>
          <a:p>
            <a:pPr marL="228600" lvl="0" indent="-228600">
              <a:lnSpc>
                <a:spcPct val="150000"/>
              </a:lnSpc>
              <a:spcBef>
                <a:spcPct val="20000"/>
              </a:spcBef>
            </a:pPr>
            <a:endParaRPr lang="en-US" sz="2000" dirty="0">
              <a:solidFill>
                <a:schemeClr val="tx1">
                  <a:lumMod val="50000"/>
                  <a:lumOff val="50000"/>
                </a:schemeClr>
              </a:solidFill>
              <a:latin typeface="+mj-lt"/>
            </a:endParaRPr>
          </a:p>
          <a:p>
            <a:pPr marL="228600" marR="0" lvl="0" indent="-228600" algn="l" defTabSz="914400" rtl="0" eaLnBrk="1" fontAlgn="auto" latinLnBrk="0" hangingPunct="1">
              <a:lnSpc>
                <a:spcPct val="150000"/>
              </a:lnSpc>
              <a:spcBef>
                <a:spcPct val="20000"/>
              </a:spcBef>
              <a:spcAft>
                <a:spcPts val="0"/>
              </a:spcAft>
              <a:buClrTx/>
              <a:buSzTx/>
              <a:buFont typeface="Arial" pitchFamily="34" charset="0"/>
              <a:buNone/>
              <a:tabLst/>
              <a:defRPr/>
            </a:pPr>
            <a:endParaRPr kumimoji="0" lang="en-US" sz="2400" b="1" i="0" u="none" strike="noStrike" kern="1200" cap="none" spc="0" normalizeH="0" baseline="0" noProof="0" dirty="0">
              <a:ln>
                <a:noFill/>
              </a:ln>
              <a:solidFill>
                <a:srgbClr val="0070C0"/>
              </a:solidFill>
              <a:effectLst>
                <a:outerShdw blurRad="38100" dist="38100" dir="2700000" algn="tl">
                  <a:srgbClr val="C0C0C0"/>
                </a:outerShdw>
              </a:effectLst>
              <a:uLnTx/>
              <a:uFillTx/>
              <a:latin typeface="+mj-lt"/>
              <a:ea typeface="+mn-ea"/>
              <a:cs typeface="+mn-cs"/>
            </a:endParaRPr>
          </a:p>
          <a:p>
            <a:pPr marL="228600" marR="0" lvl="0" indent="-228600" algn="l" defTabSz="914400" rtl="0" eaLnBrk="1" fontAlgn="auto" latinLnBrk="0" hangingPunct="1">
              <a:lnSpc>
                <a:spcPct val="150000"/>
              </a:lnSpc>
              <a:spcBef>
                <a:spcPct val="20000"/>
              </a:spcBef>
              <a:spcAft>
                <a:spcPts val="0"/>
              </a:spcAft>
              <a:buClrTx/>
              <a:buSzTx/>
              <a:buFont typeface="Arial" pitchFamily="34" charset="0"/>
              <a:buNone/>
              <a:tabLst/>
              <a:defRPr/>
            </a:pPr>
            <a:endParaRPr kumimoji="0" lang="en-US" sz="2000" b="0" i="0" u="none" strike="noStrike" kern="1200" cap="none" spc="0" normalizeH="0" baseline="0" noProof="0" dirty="0">
              <a:ln>
                <a:noFill/>
              </a:ln>
              <a:solidFill>
                <a:schemeClr val="tx1">
                  <a:lumMod val="50000"/>
                  <a:lumOff val="50000"/>
                </a:schemeClr>
              </a:solidFill>
              <a:effectLst/>
              <a:uLnTx/>
              <a:uFillTx/>
              <a:latin typeface="+mj-lt"/>
              <a:ea typeface="+mn-ea"/>
              <a:cs typeface="+mn-cs"/>
            </a:endParaRPr>
          </a:p>
        </p:txBody>
      </p:sp>
      <p:sp>
        <p:nvSpPr>
          <p:cNvPr id="13" name="Title 1"/>
          <p:cNvSpPr>
            <a:spLocks noGrp="1"/>
          </p:cNvSpPr>
          <p:nvPr>
            <p:ph type="title"/>
          </p:nvPr>
        </p:nvSpPr>
        <p:spPr>
          <a:xfrm>
            <a:off x="457200" y="558800"/>
            <a:ext cx="8229600" cy="1600200"/>
          </a:xfrm>
        </p:spPr>
        <p:txBody>
          <a:bodyPr/>
          <a:lstStyle/>
          <a:p>
            <a:r>
              <a:rPr lang="en-US" sz="4400" dirty="0">
                <a:latin typeface="+mj-lt"/>
              </a:rPr>
              <a:t>Department of Hydraulics and Hydrology</a:t>
            </a:r>
          </a:p>
        </p:txBody>
      </p:sp>
    </p:spTree>
    <p:extLst>
      <p:ext uri="{BB962C8B-B14F-4D97-AF65-F5344CB8AC3E}">
        <p14:creationId xmlns:p14="http://schemas.microsoft.com/office/powerpoint/2010/main" val="1134480318"/>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75" y="-36513"/>
            <a:ext cx="9175750" cy="6931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ontent Placeholder 2"/>
          <p:cNvSpPr txBox="1">
            <a:spLocks/>
          </p:cNvSpPr>
          <p:nvPr/>
        </p:nvSpPr>
        <p:spPr>
          <a:xfrm>
            <a:off x="5435600" y="2146299"/>
            <a:ext cx="3441700" cy="164465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150000"/>
              </a:lnSpc>
              <a:spcBef>
                <a:spcPct val="20000"/>
              </a:spcBef>
              <a:spcAft>
                <a:spcPts val="0"/>
              </a:spcAft>
              <a:buClrTx/>
              <a:buSzTx/>
              <a:tabLst/>
              <a:defRPr/>
            </a:pPr>
            <a:r>
              <a:rPr lang="en-US" sz="2000" dirty="0">
                <a:solidFill>
                  <a:srgbClr val="0070C0"/>
                </a:solidFill>
                <a:latin typeface="+mj-lt"/>
              </a:rPr>
              <a:t>Numerical modeling of</a:t>
            </a:r>
          </a:p>
          <a:p>
            <a:pPr marL="228600" marR="0" lvl="0" indent="-228600" algn="l" defTabSz="914400" rtl="0" eaLnBrk="1" fontAlgn="auto" latinLnBrk="0" hangingPunct="1">
              <a:lnSpc>
                <a:spcPct val="150000"/>
              </a:lnSpc>
              <a:spcBef>
                <a:spcPct val="20000"/>
              </a:spcBef>
              <a:spcAft>
                <a:spcPts val="0"/>
              </a:spcAft>
              <a:buClrTx/>
              <a:buSzTx/>
              <a:tabLst/>
              <a:defRPr/>
            </a:pPr>
            <a:r>
              <a:rPr lang="en-US" sz="2000" dirty="0">
                <a:solidFill>
                  <a:srgbClr val="0070C0"/>
                </a:solidFill>
                <a:latin typeface="+mj-lt"/>
              </a:rPr>
              <a:t>advection and diffusion</a:t>
            </a:r>
          </a:p>
          <a:p>
            <a:pPr marL="685800" lvl="1" indent="-228600">
              <a:lnSpc>
                <a:spcPct val="150000"/>
              </a:lnSpc>
              <a:spcBef>
                <a:spcPct val="20000"/>
              </a:spcBef>
            </a:pPr>
            <a:endParaRPr lang="en-US" sz="2000" dirty="0">
              <a:solidFill>
                <a:schemeClr val="tx1">
                  <a:lumMod val="50000"/>
                  <a:lumOff val="50000"/>
                </a:schemeClr>
              </a:solidFill>
              <a:latin typeface="+mj-lt"/>
            </a:endParaRPr>
          </a:p>
          <a:p>
            <a:pPr marL="685800" lvl="1" indent="-228600">
              <a:lnSpc>
                <a:spcPct val="150000"/>
              </a:lnSpc>
              <a:spcBef>
                <a:spcPct val="20000"/>
              </a:spcBef>
              <a:buFont typeface="Arial" pitchFamily="34" charset="0"/>
              <a:buChar char="•"/>
            </a:pPr>
            <a:endParaRPr lang="de-AT" sz="2000" dirty="0">
              <a:solidFill>
                <a:schemeClr val="tx1">
                  <a:lumMod val="50000"/>
                  <a:lumOff val="50000"/>
                </a:schemeClr>
              </a:solidFill>
              <a:latin typeface="+mj-lt"/>
            </a:endParaRPr>
          </a:p>
          <a:p>
            <a:pPr marL="228600" lvl="0" indent="-228600">
              <a:lnSpc>
                <a:spcPct val="150000"/>
              </a:lnSpc>
              <a:spcBef>
                <a:spcPct val="20000"/>
              </a:spcBef>
            </a:pPr>
            <a:endParaRPr lang="en-US" sz="2000" dirty="0">
              <a:solidFill>
                <a:schemeClr val="tx1">
                  <a:lumMod val="50000"/>
                  <a:lumOff val="50000"/>
                </a:schemeClr>
              </a:solidFill>
              <a:latin typeface="+mj-lt"/>
            </a:endParaRPr>
          </a:p>
          <a:p>
            <a:pPr marL="228600" marR="0" lvl="0" indent="-228600" algn="l" defTabSz="914400" rtl="0" eaLnBrk="1" fontAlgn="auto" latinLnBrk="0" hangingPunct="1">
              <a:lnSpc>
                <a:spcPct val="150000"/>
              </a:lnSpc>
              <a:spcBef>
                <a:spcPct val="20000"/>
              </a:spcBef>
              <a:spcAft>
                <a:spcPts val="0"/>
              </a:spcAft>
              <a:buClrTx/>
              <a:buSzTx/>
              <a:buFont typeface="Arial" pitchFamily="34" charset="0"/>
              <a:buNone/>
              <a:tabLst/>
              <a:defRPr/>
            </a:pPr>
            <a:endParaRPr kumimoji="0" lang="en-US" sz="2400" b="1" i="0" u="none" strike="noStrike" kern="1200" cap="none" spc="0" normalizeH="0" baseline="0" noProof="0" dirty="0">
              <a:ln>
                <a:noFill/>
              </a:ln>
              <a:solidFill>
                <a:srgbClr val="0070C0"/>
              </a:solidFill>
              <a:effectLst>
                <a:outerShdw blurRad="38100" dist="38100" dir="2700000" algn="tl">
                  <a:srgbClr val="C0C0C0"/>
                </a:outerShdw>
              </a:effectLst>
              <a:uLnTx/>
              <a:uFillTx/>
              <a:latin typeface="+mj-lt"/>
              <a:ea typeface="+mn-ea"/>
              <a:cs typeface="+mn-cs"/>
            </a:endParaRPr>
          </a:p>
          <a:p>
            <a:pPr marL="228600" marR="0" lvl="0" indent="-228600" algn="l" defTabSz="914400" rtl="0" eaLnBrk="1" fontAlgn="auto" latinLnBrk="0" hangingPunct="1">
              <a:lnSpc>
                <a:spcPct val="150000"/>
              </a:lnSpc>
              <a:spcBef>
                <a:spcPct val="20000"/>
              </a:spcBef>
              <a:spcAft>
                <a:spcPts val="0"/>
              </a:spcAft>
              <a:buClrTx/>
              <a:buSzTx/>
              <a:buFont typeface="Arial" pitchFamily="34" charset="0"/>
              <a:buNone/>
              <a:tabLst/>
              <a:defRPr/>
            </a:pPr>
            <a:endParaRPr kumimoji="0" lang="en-US" sz="2000" b="0" i="0" u="none" strike="noStrike" kern="1200" cap="none" spc="0" normalizeH="0" baseline="0" noProof="0" dirty="0">
              <a:ln>
                <a:noFill/>
              </a:ln>
              <a:solidFill>
                <a:schemeClr val="tx1">
                  <a:lumMod val="50000"/>
                  <a:lumOff val="50000"/>
                </a:schemeClr>
              </a:solidFill>
              <a:effectLst/>
              <a:uLnTx/>
              <a:uFillTx/>
              <a:latin typeface="+mj-lt"/>
              <a:ea typeface="+mn-ea"/>
              <a:cs typeface="+mn-cs"/>
            </a:endParaRPr>
          </a:p>
        </p:txBody>
      </p:sp>
      <p:pic>
        <p:nvPicPr>
          <p:cNvPr id="2050" name="Picture 2" descr="M:\Backup\Vlado\snimki_obekti\katedra - za jubilej\katedra hidravlika\16.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2146299"/>
            <a:ext cx="4803576" cy="3975101"/>
          </a:xfrm>
          <a:prstGeom prst="rect">
            <a:avLst/>
          </a:prstGeom>
          <a:noFill/>
        </p:spPr>
      </p:pic>
      <p:sp>
        <p:nvSpPr>
          <p:cNvPr id="13" name="Title 1"/>
          <p:cNvSpPr>
            <a:spLocks noGrp="1"/>
          </p:cNvSpPr>
          <p:nvPr>
            <p:ph type="title"/>
          </p:nvPr>
        </p:nvSpPr>
        <p:spPr>
          <a:xfrm>
            <a:off x="457200" y="558800"/>
            <a:ext cx="8229600" cy="1600200"/>
          </a:xfrm>
        </p:spPr>
        <p:txBody>
          <a:bodyPr/>
          <a:lstStyle/>
          <a:p>
            <a:r>
              <a:rPr lang="en-US" sz="4400" dirty="0">
                <a:latin typeface="+mj-lt"/>
              </a:rPr>
              <a:t>Department of Hydraulics and Hydrology</a:t>
            </a:r>
          </a:p>
        </p:txBody>
      </p:sp>
    </p:spTree>
    <p:extLst>
      <p:ext uri="{BB962C8B-B14F-4D97-AF65-F5344CB8AC3E}">
        <p14:creationId xmlns:p14="http://schemas.microsoft.com/office/powerpoint/2010/main" val="1134480318"/>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75" y="-36513"/>
            <a:ext cx="9175750" cy="6931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descr="M:\Backup\Vlado\snimki_obekti\katedra - za jubilej\katedra hidravlika\3.jpg"/>
          <p:cNvPicPr>
            <a:picLocks noChangeAspect="1" noChangeArrowheads="1"/>
          </p:cNvPicPr>
          <p:nvPr/>
        </p:nvPicPr>
        <p:blipFill>
          <a:blip r:embed="rId3" cstate="print"/>
          <a:srcRect/>
          <a:stretch>
            <a:fillRect/>
          </a:stretch>
        </p:blipFill>
        <p:spPr bwMode="auto">
          <a:xfrm>
            <a:off x="139700" y="2309016"/>
            <a:ext cx="5435600" cy="3843728"/>
          </a:xfrm>
          <a:prstGeom prst="rect">
            <a:avLst/>
          </a:prstGeom>
          <a:noFill/>
        </p:spPr>
      </p:pic>
      <p:sp>
        <p:nvSpPr>
          <p:cNvPr id="8" name="Content Placeholder 2"/>
          <p:cNvSpPr txBox="1">
            <a:spLocks/>
          </p:cNvSpPr>
          <p:nvPr/>
        </p:nvSpPr>
        <p:spPr>
          <a:xfrm>
            <a:off x="6372225" y="2613025"/>
            <a:ext cx="2771775" cy="1263650"/>
          </a:xfrm>
          <a:prstGeom prst="rect">
            <a:avLst/>
          </a:prstGeom>
        </p:spPr>
        <p:txBody>
          <a:bodyPr vert="horz" lIns="91440" tIns="45720" rIns="91440" bIns="45720" rtlCol="0">
            <a:noAutofit/>
          </a:bodyPr>
          <a:lstStyle/>
          <a:p>
            <a:pPr marR="0" lvl="0" algn="l" defTabSz="914400" rtl="0" eaLnBrk="1" fontAlgn="auto" latinLnBrk="0" hangingPunct="1">
              <a:lnSpc>
                <a:spcPct val="150000"/>
              </a:lnSpc>
              <a:spcBef>
                <a:spcPct val="20000"/>
              </a:spcBef>
              <a:spcAft>
                <a:spcPts val="0"/>
              </a:spcAft>
              <a:buClrTx/>
              <a:buSzTx/>
              <a:tabLst/>
              <a:defRPr/>
            </a:pPr>
            <a:r>
              <a:rPr lang="en-US" sz="2000" dirty="0">
                <a:solidFill>
                  <a:srgbClr val="0070C0"/>
                </a:solidFill>
                <a:latin typeface="+mj-lt"/>
              </a:rPr>
              <a:t>1D and 2D Numerical modeling of flood waves and dam breach waves</a:t>
            </a:r>
          </a:p>
          <a:p>
            <a:pPr marL="685800" lvl="1" indent="-228600">
              <a:lnSpc>
                <a:spcPct val="150000"/>
              </a:lnSpc>
              <a:spcBef>
                <a:spcPct val="20000"/>
              </a:spcBef>
            </a:pPr>
            <a:endParaRPr lang="en-US" sz="2000" dirty="0">
              <a:solidFill>
                <a:schemeClr val="tx1">
                  <a:lumMod val="50000"/>
                  <a:lumOff val="50000"/>
                </a:schemeClr>
              </a:solidFill>
              <a:latin typeface="+mj-lt"/>
            </a:endParaRPr>
          </a:p>
          <a:p>
            <a:pPr marL="685800" lvl="1" indent="-228600">
              <a:lnSpc>
                <a:spcPct val="150000"/>
              </a:lnSpc>
              <a:spcBef>
                <a:spcPct val="20000"/>
              </a:spcBef>
              <a:buFont typeface="Arial" pitchFamily="34" charset="0"/>
              <a:buChar char="•"/>
            </a:pPr>
            <a:endParaRPr lang="de-AT" sz="2000" dirty="0">
              <a:solidFill>
                <a:schemeClr val="tx1">
                  <a:lumMod val="50000"/>
                  <a:lumOff val="50000"/>
                </a:schemeClr>
              </a:solidFill>
              <a:latin typeface="+mj-lt"/>
            </a:endParaRPr>
          </a:p>
          <a:p>
            <a:pPr marL="228600" lvl="0" indent="-228600">
              <a:lnSpc>
                <a:spcPct val="150000"/>
              </a:lnSpc>
              <a:spcBef>
                <a:spcPct val="20000"/>
              </a:spcBef>
            </a:pPr>
            <a:endParaRPr lang="en-US" sz="2000" dirty="0">
              <a:solidFill>
                <a:schemeClr val="tx1">
                  <a:lumMod val="50000"/>
                  <a:lumOff val="50000"/>
                </a:schemeClr>
              </a:solidFill>
              <a:latin typeface="+mj-lt"/>
            </a:endParaRPr>
          </a:p>
          <a:p>
            <a:pPr marL="228600" marR="0" lvl="0" indent="-228600" algn="l" defTabSz="914400" rtl="0" eaLnBrk="1" fontAlgn="auto" latinLnBrk="0" hangingPunct="1">
              <a:lnSpc>
                <a:spcPct val="150000"/>
              </a:lnSpc>
              <a:spcBef>
                <a:spcPct val="20000"/>
              </a:spcBef>
              <a:spcAft>
                <a:spcPts val="0"/>
              </a:spcAft>
              <a:buClrTx/>
              <a:buSzTx/>
              <a:buFont typeface="Arial" pitchFamily="34" charset="0"/>
              <a:buNone/>
              <a:tabLst/>
              <a:defRPr/>
            </a:pPr>
            <a:endParaRPr kumimoji="0" lang="en-US" sz="2400" b="1" i="0" u="none" strike="noStrike" kern="1200" cap="none" spc="0" normalizeH="0" baseline="0" noProof="0" dirty="0">
              <a:ln>
                <a:noFill/>
              </a:ln>
              <a:solidFill>
                <a:srgbClr val="0070C0"/>
              </a:solidFill>
              <a:effectLst>
                <a:outerShdw blurRad="38100" dist="38100" dir="2700000" algn="tl">
                  <a:srgbClr val="C0C0C0"/>
                </a:outerShdw>
              </a:effectLst>
              <a:uLnTx/>
              <a:uFillTx/>
              <a:latin typeface="+mj-lt"/>
              <a:ea typeface="+mn-ea"/>
              <a:cs typeface="+mn-cs"/>
            </a:endParaRPr>
          </a:p>
          <a:p>
            <a:pPr marL="228600" marR="0" lvl="0" indent="-228600" algn="l" defTabSz="914400" rtl="0" eaLnBrk="1" fontAlgn="auto" latinLnBrk="0" hangingPunct="1">
              <a:lnSpc>
                <a:spcPct val="150000"/>
              </a:lnSpc>
              <a:spcBef>
                <a:spcPct val="20000"/>
              </a:spcBef>
              <a:spcAft>
                <a:spcPts val="0"/>
              </a:spcAft>
              <a:buClrTx/>
              <a:buSzTx/>
              <a:buFont typeface="Arial" pitchFamily="34" charset="0"/>
              <a:buNone/>
              <a:tabLst/>
              <a:defRPr/>
            </a:pPr>
            <a:endParaRPr kumimoji="0" lang="en-US" sz="2000" b="0" i="0" u="none" strike="noStrike" kern="1200" cap="none" spc="0" normalizeH="0" baseline="0" noProof="0" dirty="0">
              <a:ln>
                <a:noFill/>
              </a:ln>
              <a:solidFill>
                <a:schemeClr val="tx1">
                  <a:lumMod val="50000"/>
                  <a:lumOff val="50000"/>
                </a:schemeClr>
              </a:solidFill>
              <a:effectLst/>
              <a:uLnTx/>
              <a:uFillTx/>
              <a:latin typeface="+mj-lt"/>
              <a:ea typeface="+mn-ea"/>
              <a:cs typeface="+mn-cs"/>
            </a:endParaRPr>
          </a:p>
        </p:txBody>
      </p:sp>
      <p:pic>
        <p:nvPicPr>
          <p:cNvPr id="4099"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170" y="2158124"/>
            <a:ext cx="5761688" cy="4052176"/>
          </a:xfrm>
          <a:prstGeom prst="rect">
            <a:avLst/>
          </a:prstGeom>
          <a:noFill/>
          <a:ln w="9525">
            <a:noFill/>
            <a:miter lim="800000"/>
            <a:headEnd/>
            <a:tailEnd/>
          </a:ln>
          <a:effectLst/>
        </p:spPr>
      </p:pic>
      <p:sp>
        <p:nvSpPr>
          <p:cNvPr id="14" name="Title 1"/>
          <p:cNvSpPr>
            <a:spLocks noGrp="1"/>
          </p:cNvSpPr>
          <p:nvPr>
            <p:ph type="title"/>
          </p:nvPr>
        </p:nvSpPr>
        <p:spPr>
          <a:xfrm>
            <a:off x="457200" y="558800"/>
            <a:ext cx="8229600" cy="1600200"/>
          </a:xfrm>
        </p:spPr>
        <p:txBody>
          <a:bodyPr/>
          <a:lstStyle/>
          <a:p>
            <a:r>
              <a:rPr lang="en-US" sz="4400" dirty="0">
                <a:latin typeface="+mj-lt"/>
              </a:rPr>
              <a:t>Department of Hydraulics and Hydrology</a:t>
            </a:r>
          </a:p>
        </p:txBody>
      </p:sp>
    </p:spTree>
    <p:extLst>
      <p:ext uri="{BB962C8B-B14F-4D97-AF65-F5344CB8AC3E}">
        <p14:creationId xmlns:p14="http://schemas.microsoft.com/office/powerpoint/2010/main" val="1134480318"/>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75" y="-36513"/>
            <a:ext cx="9175750" cy="6931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ontent Placeholder 2"/>
          <p:cNvSpPr txBox="1">
            <a:spLocks/>
          </p:cNvSpPr>
          <p:nvPr/>
        </p:nvSpPr>
        <p:spPr>
          <a:xfrm>
            <a:off x="6592046" y="2286000"/>
            <a:ext cx="2259854" cy="164465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150000"/>
              </a:lnSpc>
              <a:spcBef>
                <a:spcPct val="20000"/>
              </a:spcBef>
              <a:spcAft>
                <a:spcPts val="0"/>
              </a:spcAft>
              <a:buClrTx/>
              <a:buSzTx/>
              <a:tabLst/>
              <a:defRPr/>
            </a:pPr>
            <a:r>
              <a:rPr lang="en-US" sz="2000" dirty="0">
                <a:solidFill>
                  <a:srgbClr val="0070C0"/>
                </a:solidFill>
                <a:latin typeface="+mj-lt"/>
              </a:rPr>
              <a:t>Field</a:t>
            </a:r>
            <a:endParaRPr lang="bg-BG" sz="2000" dirty="0">
              <a:solidFill>
                <a:srgbClr val="0070C0"/>
              </a:solidFill>
              <a:latin typeface="+mj-lt"/>
            </a:endParaRPr>
          </a:p>
          <a:p>
            <a:pPr marL="228600" marR="0" lvl="0" indent="-228600" algn="l" defTabSz="914400" rtl="0" eaLnBrk="1" fontAlgn="auto" latinLnBrk="0" hangingPunct="1">
              <a:lnSpc>
                <a:spcPct val="150000"/>
              </a:lnSpc>
              <a:spcBef>
                <a:spcPct val="20000"/>
              </a:spcBef>
              <a:spcAft>
                <a:spcPts val="0"/>
              </a:spcAft>
              <a:buClrTx/>
              <a:buSzTx/>
              <a:tabLst/>
              <a:defRPr/>
            </a:pPr>
            <a:r>
              <a:rPr lang="en-US" sz="2000" dirty="0">
                <a:solidFill>
                  <a:srgbClr val="0070C0"/>
                </a:solidFill>
                <a:latin typeface="+mj-lt"/>
              </a:rPr>
              <a:t>measurements</a:t>
            </a:r>
          </a:p>
          <a:p>
            <a:pPr marL="685800" lvl="1" indent="-228600">
              <a:lnSpc>
                <a:spcPct val="150000"/>
              </a:lnSpc>
              <a:spcBef>
                <a:spcPct val="20000"/>
              </a:spcBef>
            </a:pPr>
            <a:endParaRPr lang="en-US" sz="2000" dirty="0">
              <a:solidFill>
                <a:schemeClr val="tx1">
                  <a:lumMod val="50000"/>
                  <a:lumOff val="50000"/>
                </a:schemeClr>
              </a:solidFill>
              <a:latin typeface="+mj-lt"/>
            </a:endParaRPr>
          </a:p>
          <a:p>
            <a:pPr marL="685800" lvl="1" indent="-228600">
              <a:lnSpc>
                <a:spcPct val="150000"/>
              </a:lnSpc>
              <a:spcBef>
                <a:spcPct val="20000"/>
              </a:spcBef>
              <a:buFont typeface="Arial" pitchFamily="34" charset="0"/>
              <a:buChar char="•"/>
            </a:pPr>
            <a:endParaRPr lang="de-AT" sz="2000" dirty="0">
              <a:solidFill>
                <a:schemeClr val="tx1">
                  <a:lumMod val="50000"/>
                  <a:lumOff val="50000"/>
                </a:schemeClr>
              </a:solidFill>
              <a:latin typeface="+mj-lt"/>
            </a:endParaRPr>
          </a:p>
          <a:p>
            <a:pPr marL="228600" lvl="0" indent="-228600">
              <a:lnSpc>
                <a:spcPct val="150000"/>
              </a:lnSpc>
              <a:spcBef>
                <a:spcPct val="20000"/>
              </a:spcBef>
            </a:pPr>
            <a:endParaRPr lang="en-US" sz="2000" dirty="0">
              <a:solidFill>
                <a:schemeClr val="tx1">
                  <a:lumMod val="50000"/>
                  <a:lumOff val="50000"/>
                </a:schemeClr>
              </a:solidFill>
              <a:latin typeface="+mj-lt"/>
            </a:endParaRPr>
          </a:p>
          <a:p>
            <a:pPr marL="228600" marR="0" lvl="0" indent="-228600" algn="l" defTabSz="914400" rtl="0" eaLnBrk="1" fontAlgn="auto" latinLnBrk="0" hangingPunct="1">
              <a:lnSpc>
                <a:spcPct val="150000"/>
              </a:lnSpc>
              <a:spcBef>
                <a:spcPct val="20000"/>
              </a:spcBef>
              <a:spcAft>
                <a:spcPts val="0"/>
              </a:spcAft>
              <a:buClrTx/>
              <a:buSzTx/>
              <a:buFont typeface="Arial" pitchFamily="34" charset="0"/>
              <a:buNone/>
              <a:tabLst/>
              <a:defRPr/>
            </a:pPr>
            <a:endParaRPr kumimoji="0" lang="en-US" sz="2400" b="1" i="0" u="none" strike="noStrike" kern="1200" cap="none" spc="0" normalizeH="0" baseline="0" noProof="0" dirty="0">
              <a:ln>
                <a:noFill/>
              </a:ln>
              <a:solidFill>
                <a:srgbClr val="0070C0"/>
              </a:solidFill>
              <a:effectLst>
                <a:outerShdw blurRad="38100" dist="38100" dir="2700000" algn="tl">
                  <a:srgbClr val="C0C0C0"/>
                </a:outerShdw>
              </a:effectLst>
              <a:uLnTx/>
              <a:uFillTx/>
              <a:latin typeface="+mj-lt"/>
              <a:ea typeface="+mn-ea"/>
              <a:cs typeface="+mn-cs"/>
            </a:endParaRPr>
          </a:p>
          <a:p>
            <a:pPr marL="228600" marR="0" lvl="0" indent="-228600" algn="l" defTabSz="914400" rtl="0" eaLnBrk="1" fontAlgn="auto" latinLnBrk="0" hangingPunct="1">
              <a:lnSpc>
                <a:spcPct val="150000"/>
              </a:lnSpc>
              <a:spcBef>
                <a:spcPct val="20000"/>
              </a:spcBef>
              <a:spcAft>
                <a:spcPts val="0"/>
              </a:spcAft>
              <a:buClrTx/>
              <a:buSzTx/>
              <a:buFont typeface="Arial" pitchFamily="34" charset="0"/>
              <a:buNone/>
              <a:tabLst/>
              <a:defRPr/>
            </a:pPr>
            <a:endParaRPr kumimoji="0" lang="en-US" sz="2000" b="0" i="0" u="none" strike="noStrike" kern="1200" cap="none" spc="0" normalizeH="0" baseline="0" noProof="0" dirty="0">
              <a:ln>
                <a:noFill/>
              </a:ln>
              <a:solidFill>
                <a:schemeClr val="tx1">
                  <a:lumMod val="50000"/>
                  <a:lumOff val="50000"/>
                </a:schemeClr>
              </a:solidFill>
              <a:effectLst/>
              <a:uLnTx/>
              <a:uFillTx/>
              <a:latin typeface="+mj-lt"/>
              <a:ea typeface="+mn-ea"/>
              <a:cs typeface="+mn-cs"/>
            </a:endParaRPr>
          </a:p>
        </p:txBody>
      </p:sp>
      <p:pic>
        <p:nvPicPr>
          <p:cNvPr id="5122" name="Picture 2" descr="M:\Backup\Vlado\snimki_obekti\katedra - za jubilej\katedra hidravlika\8.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3050" y="2286000"/>
            <a:ext cx="5848350" cy="3881304"/>
          </a:xfrm>
          <a:prstGeom prst="rect">
            <a:avLst/>
          </a:prstGeom>
          <a:noFill/>
        </p:spPr>
      </p:pic>
      <p:sp>
        <p:nvSpPr>
          <p:cNvPr id="13" name="Title 1"/>
          <p:cNvSpPr>
            <a:spLocks noGrp="1"/>
          </p:cNvSpPr>
          <p:nvPr>
            <p:ph type="title"/>
          </p:nvPr>
        </p:nvSpPr>
        <p:spPr>
          <a:xfrm>
            <a:off x="457200" y="558800"/>
            <a:ext cx="8229600" cy="1600200"/>
          </a:xfrm>
        </p:spPr>
        <p:txBody>
          <a:bodyPr/>
          <a:lstStyle/>
          <a:p>
            <a:r>
              <a:rPr lang="en-US" sz="4400" dirty="0">
                <a:latin typeface="+mj-lt"/>
              </a:rPr>
              <a:t>Department of Hydraulics and Hydrology</a:t>
            </a:r>
          </a:p>
        </p:txBody>
      </p:sp>
    </p:spTree>
    <p:extLst>
      <p:ext uri="{BB962C8B-B14F-4D97-AF65-F5344CB8AC3E}">
        <p14:creationId xmlns:p14="http://schemas.microsoft.com/office/powerpoint/2010/main" val="1134480318"/>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75" y="-36513"/>
            <a:ext cx="9175750" cy="6931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ontent Placeholder 2"/>
          <p:cNvSpPr txBox="1">
            <a:spLocks/>
          </p:cNvSpPr>
          <p:nvPr/>
        </p:nvSpPr>
        <p:spPr>
          <a:xfrm>
            <a:off x="6451600" y="2194247"/>
            <a:ext cx="2584450" cy="2127250"/>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150000"/>
              </a:lnSpc>
              <a:spcBef>
                <a:spcPct val="20000"/>
              </a:spcBef>
              <a:spcAft>
                <a:spcPts val="0"/>
              </a:spcAft>
              <a:buClrTx/>
              <a:buSzTx/>
              <a:tabLst/>
              <a:defRPr/>
            </a:pPr>
            <a:r>
              <a:rPr lang="en-US" sz="2000" dirty="0">
                <a:solidFill>
                  <a:srgbClr val="0070C0"/>
                </a:solidFill>
                <a:latin typeface="+mj-lt"/>
              </a:rPr>
              <a:t>Physical hydraulic</a:t>
            </a:r>
            <a:endParaRPr lang="bg-BG" sz="2000" dirty="0">
              <a:solidFill>
                <a:srgbClr val="0070C0"/>
              </a:solidFill>
              <a:latin typeface="+mj-lt"/>
            </a:endParaRPr>
          </a:p>
          <a:p>
            <a:pPr marL="228600" marR="0" lvl="0" indent="-228600" algn="l" defTabSz="914400" rtl="0" eaLnBrk="1" fontAlgn="auto" latinLnBrk="0" hangingPunct="1">
              <a:lnSpc>
                <a:spcPct val="150000"/>
              </a:lnSpc>
              <a:spcBef>
                <a:spcPct val="20000"/>
              </a:spcBef>
              <a:spcAft>
                <a:spcPts val="0"/>
              </a:spcAft>
              <a:buClrTx/>
              <a:buSzTx/>
              <a:tabLst/>
              <a:defRPr/>
            </a:pPr>
            <a:r>
              <a:rPr lang="en-US" sz="2000" dirty="0">
                <a:solidFill>
                  <a:srgbClr val="0070C0"/>
                </a:solidFill>
                <a:latin typeface="+mj-lt"/>
              </a:rPr>
              <a:t>modeling</a:t>
            </a:r>
          </a:p>
          <a:p>
            <a:pPr marL="685800" lvl="1" indent="-228600">
              <a:lnSpc>
                <a:spcPct val="150000"/>
              </a:lnSpc>
              <a:spcBef>
                <a:spcPct val="20000"/>
              </a:spcBef>
            </a:pPr>
            <a:endParaRPr lang="en-US" sz="2000" dirty="0">
              <a:solidFill>
                <a:schemeClr val="tx1">
                  <a:lumMod val="50000"/>
                  <a:lumOff val="50000"/>
                </a:schemeClr>
              </a:solidFill>
              <a:latin typeface="+mj-lt"/>
            </a:endParaRPr>
          </a:p>
          <a:p>
            <a:pPr marL="685800" lvl="1" indent="-228600">
              <a:lnSpc>
                <a:spcPct val="150000"/>
              </a:lnSpc>
              <a:spcBef>
                <a:spcPct val="20000"/>
              </a:spcBef>
              <a:buFont typeface="Arial" pitchFamily="34" charset="0"/>
              <a:buChar char="•"/>
            </a:pPr>
            <a:endParaRPr lang="de-AT" sz="2000" dirty="0">
              <a:solidFill>
                <a:schemeClr val="tx1">
                  <a:lumMod val="50000"/>
                  <a:lumOff val="50000"/>
                </a:schemeClr>
              </a:solidFill>
              <a:latin typeface="+mj-lt"/>
            </a:endParaRPr>
          </a:p>
          <a:p>
            <a:pPr marL="228600" lvl="0" indent="-228600">
              <a:lnSpc>
                <a:spcPct val="150000"/>
              </a:lnSpc>
              <a:spcBef>
                <a:spcPct val="20000"/>
              </a:spcBef>
            </a:pPr>
            <a:endParaRPr lang="en-US" sz="2000" dirty="0">
              <a:solidFill>
                <a:schemeClr val="tx1">
                  <a:lumMod val="50000"/>
                  <a:lumOff val="50000"/>
                </a:schemeClr>
              </a:solidFill>
              <a:latin typeface="+mj-lt"/>
            </a:endParaRPr>
          </a:p>
          <a:p>
            <a:pPr marL="228600" marR="0" lvl="0" indent="-228600" algn="l" defTabSz="914400" rtl="0" eaLnBrk="1" fontAlgn="auto" latinLnBrk="0" hangingPunct="1">
              <a:lnSpc>
                <a:spcPct val="150000"/>
              </a:lnSpc>
              <a:spcBef>
                <a:spcPct val="20000"/>
              </a:spcBef>
              <a:spcAft>
                <a:spcPts val="0"/>
              </a:spcAft>
              <a:buClrTx/>
              <a:buSzTx/>
              <a:buFont typeface="Arial" pitchFamily="34" charset="0"/>
              <a:buNone/>
              <a:tabLst/>
              <a:defRPr/>
            </a:pPr>
            <a:endParaRPr kumimoji="0" lang="en-US" sz="2400" b="1" i="0" u="none" strike="noStrike" kern="1200" cap="none" spc="0" normalizeH="0" baseline="0" noProof="0" dirty="0">
              <a:ln>
                <a:noFill/>
              </a:ln>
              <a:solidFill>
                <a:srgbClr val="0070C0"/>
              </a:solidFill>
              <a:effectLst>
                <a:outerShdw blurRad="38100" dist="38100" dir="2700000" algn="tl">
                  <a:srgbClr val="C0C0C0"/>
                </a:outerShdw>
              </a:effectLst>
              <a:uLnTx/>
              <a:uFillTx/>
              <a:latin typeface="+mj-lt"/>
              <a:ea typeface="+mn-ea"/>
              <a:cs typeface="+mn-cs"/>
            </a:endParaRPr>
          </a:p>
          <a:p>
            <a:pPr marL="228600" marR="0" lvl="0" indent="-228600" algn="l" defTabSz="914400" rtl="0" eaLnBrk="1" fontAlgn="auto" latinLnBrk="0" hangingPunct="1">
              <a:lnSpc>
                <a:spcPct val="150000"/>
              </a:lnSpc>
              <a:spcBef>
                <a:spcPct val="20000"/>
              </a:spcBef>
              <a:spcAft>
                <a:spcPts val="0"/>
              </a:spcAft>
              <a:buClrTx/>
              <a:buSzTx/>
              <a:buFont typeface="Arial" pitchFamily="34" charset="0"/>
              <a:buNone/>
              <a:tabLst/>
              <a:defRPr/>
            </a:pPr>
            <a:endParaRPr kumimoji="0" lang="en-US" sz="2000" b="0" i="0" u="none" strike="noStrike" kern="1200" cap="none" spc="0" normalizeH="0" baseline="0" noProof="0" dirty="0">
              <a:ln>
                <a:noFill/>
              </a:ln>
              <a:solidFill>
                <a:schemeClr val="tx1">
                  <a:lumMod val="50000"/>
                  <a:lumOff val="50000"/>
                </a:schemeClr>
              </a:solidFill>
              <a:effectLst/>
              <a:uLnTx/>
              <a:uFillTx/>
              <a:latin typeface="+mj-lt"/>
              <a:ea typeface="+mn-ea"/>
              <a:cs typeface="+mn-cs"/>
            </a:endParaRPr>
          </a:p>
        </p:txBody>
      </p:sp>
      <p:pic>
        <p:nvPicPr>
          <p:cNvPr id="6147" name="Picture 3" descr="M:\Backup\Vlado\snimki_obekti\katedra - za jubilej\katedra hidravlika\9.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0975" y="2194247"/>
            <a:ext cx="6270625" cy="3923430"/>
          </a:xfrm>
          <a:prstGeom prst="rect">
            <a:avLst/>
          </a:prstGeom>
          <a:noFill/>
        </p:spPr>
      </p:pic>
      <p:sp>
        <p:nvSpPr>
          <p:cNvPr id="13" name="Title 1"/>
          <p:cNvSpPr>
            <a:spLocks noGrp="1"/>
          </p:cNvSpPr>
          <p:nvPr>
            <p:ph type="title"/>
          </p:nvPr>
        </p:nvSpPr>
        <p:spPr>
          <a:xfrm>
            <a:off x="457200" y="558800"/>
            <a:ext cx="8229600" cy="1600200"/>
          </a:xfrm>
        </p:spPr>
        <p:txBody>
          <a:bodyPr/>
          <a:lstStyle/>
          <a:p>
            <a:r>
              <a:rPr lang="en-US" sz="4400" dirty="0">
                <a:latin typeface="+mj-lt"/>
              </a:rPr>
              <a:t>Department of Hydraulics and Hydrology</a:t>
            </a:r>
          </a:p>
        </p:txBody>
      </p:sp>
    </p:spTree>
    <p:extLst>
      <p:ext uri="{BB962C8B-B14F-4D97-AF65-F5344CB8AC3E}">
        <p14:creationId xmlns:p14="http://schemas.microsoft.com/office/powerpoint/2010/main" val="1134480318"/>
      </p:ext>
    </p:extLst>
  </p:cSld>
  <p:clrMapOvr>
    <a:masterClrMapping/>
  </p:clrMapOvr>
  <p:transition spd="slow">
    <p:push dir="u"/>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eme1">
  <a:themeElements>
    <a:clrScheme name="vladi">
      <a:dk1>
        <a:srgbClr val="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B2B2B2"/>
      </a:accent6>
      <a:hlink>
        <a:srgbClr val="3399FF"/>
      </a:hlink>
      <a:folHlink>
        <a:srgbClr val="B2B2B2"/>
      </a:folHlink>
    </a:clrScheme>
    <a:fontScheme name="vladi">
      <a:majorFont>
        <a:latin typeface="Century Gothic"/>
        <a:ea typeface=""/>
        <a:cs typeface=""/>
      </a:majorFont>
      <a:minorFont>
        <a:latin typeface="Century Gothic"/>
        <a:ea typeface=""/>
        <a:cs typeface=""/>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Template_SWARM</Template>
  <TotalTime>16156</TotalTime>
  <Words>758</Words>
  <Application>Microsoft Office PowerPoint</Application>
  <PresentationFormat>Презентация на цял екран (4:3)</PresentationFormat>
  <Paragraphs>227</Paragraphs>
  <Slides>48</Slides>
  <Notes>1</Notes>
  <HiddenSlides>0</HiddenSlides>
  <MMClips>4</MMClips>
  <ScaleCrop>false</ScaleCrop>
  <HeadingPairs>
    <vt:vector size="6" baseType="variant">
      <vt:variant>
        <vt:lpstr>Използвани шрифтове</vt:lpstr>
      </vt:variant>
      <vt:variant>
        <vt:i4>5</vt:i4>
      </vt:variant>
      <vt:variant>
        <vt:lpstr>Тема</vt:lpstr>
      </vt:variant>
      <vt:variant>
        <vt:i4>1</vt:i4>
      </vt:variant>
      <vt:variant>
        <vt:lpstr>Заглавия на слайдовете</vt:lpstr>
      </vt:variant>
      <vt:variant>
        <vt:i4>48</vt:i4>
      </vt:variant>
    </vt:vector>
  </HeadingPairs>
  <TitlesOfParts>
    <vt:vector size="54" baseType="lpstr">
      <vt:lpstr>Arial</vt:lpstr>
      <vt:lpstr>Calibri</vt:lpstr>
      <vt:lpstr>Calibri Light</vt:lpstr>
      <vt:lpstr>Century Gothic</vt:lpstr>
      <vt:lpstr>Courier New</vt:lpstr>
      <vt:lpstr>Theme1</vt:lpstr>
      <vt:lpstr>Презентация на PowerPoint</vt:lpstr>
      <vt:lpstr>Department of Hydraulics and Hydrology</vt:lpstr>
      <vt:lpstr>Department of Hydraulics and Hydrology</vt:lpstr>
      <vt:lpstr>Презентация на PowerPoint</vt:lpstr>
      <vt:lpstr>Department of Hydraulics and Hydrology</vt:lpstr>
      <vt:lpstr>Department of Hydraulics and Hydrology</vt:lpstr>
      <vt:lpstr>Department of Hydraulics and Hydrology</vt:lpstr>
      <vt:lpstr>Department of Hydraulics and Hydrology</vt:lpstr>
      <vt:lpstr>Department of Hydraulics and Hydrology</vt:lpstr>
      <vt:lpstr>Department of Hydraulics and Hydrology</vt:lpstr>
      <vt:lpstr>Department of Hydraulics and Hydrology</vt:lpstr>
      <vt:lpstr>Department of Hydraulics and Hydrology</vt:lpstr>
      <vt:lpstr>Department of Hydraulics and Hydrology</vt:lpstr>
      <vt:lpstr>Department of Hydraulics and Hydrology</vt:lpstr>
      <vt:lpstr>Mizia flood study</vt:lpstr>
      <vt:lpstr>Mizia flood study</vt:lpstr>
      <vt:lpstr>Mizia flood study</vt:lpstr>
      <vt:lpstr>Mizia flood study</vt:lpstr>
      <vt:lpstr>Mizia flood study</vt:lpstr>
      <vt:lpstr>Mizia flood study</vt:lpstr>
      <vt:lpstr>Mizia flood study</vt:lpstr>
      <vt:lpstr>Mizia flood study</vt:lpstr>
      <vt:lpstr>Mizia flood study</vt:lpstr>
      <vt:lpstr>Mizia flood study</vt:lpstr>
      <vt:lpstr>Mizia flood study –  Hydraulic model</vt:lpstr>
      <vt:lpstr>Mizia flood study –  Hydraulic model</vt:lpstr>
      <vt:lpstr>Mizia flood study –  Hydraulic model</vt:lpstr>
      <vt:lpstr>Mizia flood study –  Hydraulic model</vt:lpstr>
      <vt:lpstr>Mizia flood study –  Hydraulic model</vt:lpstr>
      <vt:lpstr>Mizia flood study –  Hydraulic model</vt:lpstr>
      <vt:lpstr>Mizia flood study –  Hydraulic model</vt:lpstr>
      <vt:lpstr>Mizia flood study –  Hydraulic model</vt:lpstr>
      <vt:lpstr>Mizia flood study –  Hydraulic model</vt:lpstr>
      <vt:lpstr>Mizia flood study –  Hydraulic model</vt:lpstr>
      <vt:lpstr>Презентация на PowerPoint</vt:lpstr>
      <vt:lpstr>Презентация на PowerPoint</vt:lpstr>
      <vt:lpstr>Mizia flood study –  Hydraulic model</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Mizia flood study –  Conclusions</vt:lpstr>
      <vt:lpstr>THANK YOU FOR YOUR KIND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ХИДРАВЛИЧНО МОДЕЛИРАНЕ НА ОТКРИТИ ТЕЧЕНИЯ ВЪВ ВРЪЗКА С КАРТИРАНЕ ЗАПЛАХАТА ОТ НАВОДНЕНИЕ И ИНЖЕНЕРНИ МЕРОПРИЯТИЯ ЗА НЕЙНОТО НАМАЛЯВАНЕ</dc:title>
  <dc:creator>BUBB'S</dc:creator>
  <cp:lastModifiedBy>Petar Filkov</cp:lastModifiedBy>
  <cp:revision>346</cp:revision>
  <cp:lastPrinted>2015-05-19T13:57:35Z</cp:lastPrinted>
  <dcterms:created xsi:type="dcterms:W3CDTF">2015-05-16T11:30:06Z</dcterms:created>
  <dcterms:modified xsi:type="dcterms:W3CDTF">2019-05-27T20:59:42Z</dcterms:modified>
</cp:coreProperties>
</file>